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T Sans Narrow"/>
      <p:regular r:id="rId16"/>
      <p:bold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TSansNarrow-bold.fntdata"/><Relationship Id="rId16" Type="http://schemas.openxmlformats.org/officeDocument/2006/relationships/font" Target="fonts/PTSansNarrow-regular.fntdata"/><Relationship Id="rId5" Type="http://schemas.openxmlformats.org/officeDocument/2006/relationships/notesMaster" Target="notesMasters/notesMaster1.xml"/><Relationship Id="rId19" Type="http://schemas.openxmlformats.org/officeDocument/2006/relationships/font" Target="fonts/OpenSans-bold.fntdata"/><Relationship Id="rId6" Type="http://schemas.openxmlformats.org/officeDocument/2006/relationships/slide" Target="slides/slide1.xml"/><Relationship Id="rId18"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407b25955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407b25955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3b80b99f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3b80b99f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3b80b99ff2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3b80b99ff2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3b80b99ff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3b80b99ff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3b80b99ff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3b80b99ff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407b2595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407b2595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407b25955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407b25955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407b25955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407b25955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407b25955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407b25955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Unit Two:  Social Movements Through Indigenous Music</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fontScale="92500" lnSpcReduction="10000"/>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Teresa Cisneros with Angie Morrill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Reflection and discussion</a:t>
            </a:r>
            <a:endParaRPr/>
          </a:p>
        </p:txBody>
      </p:sp>
      <p:sp>
        <p:nvSpPr>
          <p:cNvPr id="128" name="Google Shape;12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From Billie Holiday singing “Strange Fruit” to Woody Guthrie singing “This Land is Your Land” from Janelle Monae singing “Say Her Name” to Pete Seeger’s “We Shall Overcome” and “Green Day’s “American Idiot” - artists have often included political messages in their music. </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What are your experiences with protest music? </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What impact has protest music had on social movements? </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Are there songs your students could bring to class that represent social movements they care about?</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rPr lang="en" sz="1900">
                <a:solidFill>
                  <a:srgbClr val="000000"/>
                </a:solidFill>
                <a:latin typeface="PT Sans Narrow"/>
                <a:ea typeface="PT Sans Narrow"/>
                <a:cs typeface="PT Sans Narrow"/>
                <a:sym typeface="PT Sans Narrow"/>
              </a:rPr>
              <a:t>Can listening to Indigenous music give students more understanding towards Indigenous issues that they also care about? Climate justice for example? </a:t>
            </a:r>
            <a:endParaRPr sz="1900">
              <a:solidFill>
                <a:srgbClr val="000000"/>
              </a:solidFill>
              <a:latin typeface="PT Sans Narrow"/>
              <a:ea typeface="PT Sans Narrow"/>
              <a:cs typeface="PT Sans Narrow"/>
              <a:sym typeface="PT Sans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Definitions of Terms</a:t>
            </a:r>
            <a:endParaRPr/>
          </a:p>
        </p:txBody>
      </p:sp>
      <p:sp>
        <p:nvSpPr>
          <p:cNvPr id="73" name="Google Shape;73;p14"/>
          <p:cNvSpPr txBox="1"/>
          <p:nvPr>
            <p:ph idx="1" type="body"/>
          </p:nvPr>
        </p:nvSpPr>
        <p:spPr>
          <a:xfrm>
            <a:off x="311700" y="1152475"/>
            <a:ext cx="8520600" cy="369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000000"/>
                </a:solidFill>
                <a:latin typeface="PT Sans Narrow"/>
                <a:ea typeface="PT Sans Narrow"/>
                <a:cs typeface="PT Sans Narrow"/>
                <a:sym typeface="PT Sans Narrow"/>
              </a:rPr>
              <a:t>Assimilation</a:t>
            </a:r>
            <a:r>
              <a:rPr lang="en" sz="1400">
                <a:solidFill>
                  <a:srgbClr val="000000"/>
                </a:solidFill>
                <a:latin typeface="PT Sans Narrow"/>
                <a:ea typeface="PT Sans Narrow"/>
                <a:cs typeface="PT Sans Narrow"/>
                <a:sym typeface="PT Sans Narrow"/>
              </a:rPr>
              <a:t>: </a:t>
            </a:r>
            <a:r>
              <a:rPr lang="en" sz="1400">
                <a:solidFill>
                  <a:srgbClr val="000000"/>
                </a:solidFill>
                <a:latin typeface="PT Sans Narrow"/>
                <a:ea typeface="PT Sans Narrow"/>
                <a:cs typeface="PT Sans Narrow"/>
                <a:sym typeface="PT Sans Narrow"/>
              </a:rPr>
              <a:t>The often involuntary process by which an underrepresented group’s language, culture, and lifeways resemble those of a dominant group</a:t>
            </a:r>
            <a:endParaRPr sz="14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b="1" lang="en" sz="1400">
                <a:solidFill>
                  <a:srgbClr val="000000"/>
                </a:solidFill>
                <a:latin typeface="PT Sans Narrow"/>
                <a:ea typeface="PT Sans Narrow"/>
                <a:cs typeface="PT Sans Narrow"/>
                <a:sym typeface="PT Sans Narrow"/>
              </a:rPr>
              <a:t>Cultural Suppression</a:t>
            </a:r>
            <a:r>
              <a:rPr lang="en" sz="1400">
                <a:solidFill>
                  <a:srgbClr val="000000"/>
                </a:solidFill>
                <a:latin typeface="PT Sans Narrow"/>
                <a:ea typeface="PT Sans Narrow"/>
                <a:cs typeface="PT Sans Narrow"/>
                <a:sym typeface="PT Sans Narrow"/>
              </a:rPr>
              <a:t>: </a:t>
            </a:r>
            <a:r>
              <a:rPr lang="en" sz="1400">
                <a:solidFill>
                  <a:srgbClr val="000000"/>
                </a:solidFill>
                <a:latin typeface="PT Sans Narrow"/>
                <a:ea typeface="PT Sans Narrow"/>
                <a:cs typeface="PT Sans Narrow"/>
                <a:sym typeface="PT Sans Narrow"/>
              </a:rPr>
              <a:t>Social, historical, and legal methods to limit or prohibit the language, lifeways, and beliefs of a non-dominant group</a:t>
            </a:r>
            <a:endParaRPr sz="14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b="1" lang="en" sz="1400">
                <a:solidFill>
                  <a:srgbClr val="000000"/>
                </a:solidFill>
                <a:latin typeface="PT Sans Narrow"/>
                <a:ea typeface="PT Sans Narrow"/>
                <a:cs typeface="PT Sans Narrow"/>
                <a:sym typeface="PT Sans Narrow"/>
              </a:rPr>
              <a:t>Activism</a:t>
            </a:r>
            <a:r>
              <a:rPr lang="en" sz="1400">
                <a:solidFill>
                  <a:srgbClr val="000000"/>
                </a:solidFill>
                <a:latin typeface="PT Sans Narrow"/>
                <a:ea typeface="PT Sans Narrow"/>
                <a:cs typeface="PT Sans Narrow"/>
                <a:sym typeface="PT Sans Narrow"/>
              </a:rPr>
              <a:t>: </a:t>
            </a:r>
            <a:r>
              <a:rPr lang="en" sz="1400">
                <a:solidFill>
                  <a:srgbClr val="000000"/>
                </a:solidFill>
                <a:latin typeface="PT Sans Narrow"/>
                <a:ea typeface="PT Sans Narrow"/>
                <a:cs typeface="PT Sans Narrow"/>
                <a:sym typeface="PT Sans Narrow"/>
              </a:rPr>
              <a:t>Direct action to bring about political or social change</a:t>
            </a:r>
            <a:endParaRPr sz="14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b="1" lang="en" sz="1400">
                <a:solidFill>
                  <a:srgbClr val="000000"/>
                </a:solidFill>
                <a:latin typeface="PT Sans Narrow"/>
                <a:ea typeface="PT Sans Narrow"/>
                <a:cs typeface="PT Sans Narrow"/>
                <a:sym typeface="PT Sans Narrow"/>
              </a:rPr>
              <a:t>Decolonization</a:t>
            </a:r>
            <a:r>
              <a:rPr lang="en" sz="1400">
                <a:solidFill>
                  <a:srgbClr val="000000"/>
                </a:solidFill>
                <a:latin typeface="PT Sans Narrow"/>
                <a:ea typeface="PT Sans Narrow"/>
                <a:cs typeface="PT Sans Narrow"/>
                <a:sym typeface="PT Sans Narrow"/>
              </a:rPr>
              <a:t>: </a:t>
            </a:r>
            <a:r>
              <a:rPr lang="en" sz="1400">
                <a:solidFill>
                  <a:srgbClr val="000000"/>
                </a:solidFill>
                <a:latin typeface="PT Sans Narrow"/>
                <a:ea typeface="PT Sans Narrow"/>
                <a:cs typeface="PT Sans Narrow"/>
                <a:sym typeface="PT Sans Narrow"/>
              </a:rPr>
              <a:t>Critical examination and resistance to colonial ideologies and empowering Indigenous ways of knowing</a:t>
            </a:r>
            <a:endParaRPr sz="14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b="1" lang="en" sz="1400">
                <a:solidFill>
                  <a:srgbClr val="000000"/>
                </a:solidFill>
                <a:latin typeface="PT Sans Narrow"/>
                <a:ea typeface="PT Sans Narrow"/>
                <a:cs typeface="PT Sans Narrow"/>
                <a:sym typeface="PT Sans Narrow"/>
              </a:rPr>
              <a:t>Protest Movement</a:t>
            </a:r>
            <a:r>
              <a:rPr lang="en" sz="1400">
                <a:solidFill>
                  <a:srgbClr val="000000"/>
                </a:solidFill>
                <a:latin typeface="PT Sans Narrow"/>
                <a:ea typeface="PT Sans Narrow"/>
                <a:cs typeface="PT Sans Narrow"/>
                <a:sym typeface="PT Sans Narrow"/>
              </a:rPr>
              <a:t>: </a:t>
            </a:r>
            <a:r>
              <a:rPr lang="en" sz="1400">
                <a:solidFill>
                  <a:srgbClr val="000000"/>
                </a:solidFill>
                <a:latin typeface="PT Sans Narrow"/>
                <a:ea typeface="PT Sans Narrow"/>
                <a:cs typeface="PT Sans Narrow"/>
                <a:sym typeface="PT Sans Narrow"/>
              </a:rPr>
              <a:t>Collective effort or efforts on many fronts to achieve social and political justice from dominant mainstream culture</a:t>
            </a:r>
            <a:endParaRPr sz="14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b="1" lang="en" sz="1400">
                <a:solidFill>
                  <a:srgbClr val="000000"/>
                </a:solidFill>
                <a:latin typeface="PT Sans Narrow"/>
                <a:ea typeface="PT Sans Narrow"/>
                <a:cs typeface="PT Sans Narrow"/>
                <a:sym typeface="PT Sans Narrow"/>
              </a:rPr>
              <a:t>Ceremonial Music</a:t>
            </a:r>
            <a:r>
              <a:rPr lang="en" sz="1400">
                <a:solidFill>
                  <a:srgbClr val="000000"/>
                </a:solidFill>
                <a:latin typeface="PT Sans Narrow"/>
                <a:ea typeface="PT Sans Narrow"/>
                <a:cs typeface="PT Sans Narrow"/>
                <a:sym typeface="PT Sans Narrow"/>
              </a:rPr>
              <a:t>: </a:t>
            </a:r>
            <a:r>
              <a:rPr lang="en" sz="1400">
                <a:solidFill>
                  <a:srgbClr val="000000"/>
                </a:solidFill>
                <a:latin typeface="PT Sans Narrow"/>
                <a:ea typeface="PT Sans Narrow"/>
                <a:cs typeface="PT Sans Narrow"/>
                <a:sym typeface="PT Sans Narrow"/>
              </a:rPr>
              <a:t>Songs and rhythms for sacred tribal rituals and gatherings</a:t>
            </a:r>
            <a:endParaRPr sz="14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b="1" lang="en" sz="1400">
                <a:solidFill>
                  <a:srgbClr val="000000"/>
                </a:solidFill>
                <a:latin typeface="PT Sans Narrow"/>
                <a:ea typeface="PT Sans Narrow"/>
                <a:cs typeface="PT Sans Narrow"/>
                <a:sym typeface="PT Sans Narrow"/>
              </a:rPr>
              <a:t>Storytelling</a:t>
            </a:r>
            <a:r>
              <a:rPr lang="en" sz="1400">
                <a:solidFill>
                  <a:srgbClr val="000000"/>
                </a:solidFill>
                <a:latin typeface="PT Sans Narrow"/>
                <a:ea typeface="PT Sans Narrow"/>
                <a:cs typeface="PT Sans Narrow"/>
                <a:sym typeface="PT Sans Narrow"/>
              </a:rPr>
              <a:t>: </a:t>
            </a:r>
            <a:r>
              <a:rPr lang="en" sz="1400">
                <a:solidFill>
                  <a:srgbClr val="000000"/>
                </a:solidFill>
                <a:latin typeface="PT Sans Narrow"/>
                <a:ea typeface="PT Sans Narrow"/>
                <a:cs typeface="PT Sans Narrow"/>
                <a:sym typeface="PT Sans Narrow"/>
              </a:rPr>
              <a:t>Traditional Indigenous method of teaching, preserving history, and sharing wisdom</a:t>
            </a:r>
            <a:endParaRPr sz="140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rPr b="1" lang="en" sz="1400">
                <a:solidFill>
                  <a:srgbClr val="000000"/>
                </a:solidFill>
                <a:latin typeface="PT Sans Narrow"/>
                <a:ea typeface="PT Sans Narrow"/>
                <a:cs typeface="PT Sans Narrow"/>
                <a:sym typeface="PT Sans Narrow"/>
              </a:rPr>
              <a:t>Resistance</a:t>
            </a:r>
            <a:r>
              <a:rPr lang="en" sz="1400">
                <a:solidFill>
                  <a:srgbClr val="000000"/>
                </a:solidFill>
                <a:latin typeface="PT Sans Narrow"/>
                <a:ea typeface="PT Sans Narrow"/>
                <a:cs typeface="PT Sans Narrow"/>
                <a:sym typeface="PT Sans Narrow"/>
              </a:rPr>
              <a:t>: Acts of opposition against systemic oppression, often in defense of identity, culture, and rights</a:t>
            </a:r>
            <a:endParaRPr sz="1400">
              <a:latin typeface="PT Sans Narrow"/>
              <a:ea typeface="PT Sans Narrow"/>
              <a:cs typeface="PT Sans Narrow"/>
              <a:sym typeface="PT Sans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Indian Education 101</a:t>
            </a:r>
            <a:endParaRPr/>
          </a:p>
        </p:txBody>
      </p:sp>
      <p:sp>
        <p:nvSpPr>
          <p:cNvPr id="79" name="Google Shape;79;p15"/>
          <p:cNvSpPr txBox="1"/>
          <p:nvPr/>
        </p:nvSpPr>
        <p:spPr>
          <a:xfrm>
            <a:off x="311700" y="1365500"/>
            <a:ext cx="4408800" cy="293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 sz="1800">
                <a:latin typeface="PT Sans Narrow"/>
                <a:ea typeface="PT Sans Narrow"/>
                <a:cs typeface="PT Sans Narrow"/>
                <a:sym typeface="PT Sans Narrow"/>
              </a:rPr>
              <a:t>The Role of Music in Indigenous Life</a:t>
            </a:r>
            <a:endParaRPr b="1" sz="1800">
              <a:latin typeface="PT Sans Narrow"/>
              <a:ea typeface="PT Sans Narrow"/>
              <a:cs typeface="PT Sans Narrow"/>
              <a:sym typeface="PT Sans Narrow"/>
            </a:endParaRPr>
          </a:p>
          <a:p>
            <a:pPr indent="0" lvl="0" marL="0" rtl="0" algn="l">
              <a:lnSpc>
                <a:spcPct val="115000"/>
              </a:lnSpc>
              <a:spcBef>
                <a:spcPts val="1200"/>
              </a:spcBef>
              <a:spcAft>
                <a:spcPts val="0"/>
              </a:spcAft>
              <a:buNone/>
            </a:pPr>
            <a:r>
              <a:rPr lang="en" sz="1800">
                <a:latin typeface="PT Sans Narrow"/>
                <a:ea typeface="PT Sans Narrow"/>
                <a:cs typeface="PT Sans Narrow"/>
                <a:sym typeface="PT Sans Narrow"/>
              </a:rPr>
              <a:t>Music is integral to Native identity. It is deeply spiritual, relational, and often inseparable from storytelling, ceremony, and intergenerational teachings. Its suppression was a targeted colonial tool to dismantle cultural memory and self-determination.</a:t>
            </a:r>
            <a:endParaRPr sz="1800">
              <a:latin typeface="PT Sans Narrow"/>
              <a:ea typeface="PT Sans Narrow"/>
              <a:cs typeface="PT Sans Narrow"/>
              <a:sym typeface="PT Sans Narrow"/>
            </a:endParaRPr>
          </a:p>
          <a:p>
            <a:pPr indent="0" lvl="0" marL="0" rtl="0" algn="l">
              <a:lnSpc>
                <a:spcPct val="115000"/>
              </a:lnSpc>
              <a:spcBef>
                <a:spcPts val="1200"/>
              </a:spcBef>
              <a:spcAft>
                <a:spcPts val="1200"/>
              </a:spcAft>
              <a:buNone/>
            </a:pPr>
            <a:r>
              <a:t/>
            </a:r>
            <a:endParaRPr b="1">
              <a:latin typeface="PT Sans Narrow"/>
              <a:ea typeface="PT Sans Narrow"/>
              <a:cs typeface="PT Sans Narrow"/>
              <a:sym typeface="PT Sans Narrow"/>
            </a:endParaRPr>
          </a:p>
        </p:txBody>
      </p:sp>
      <p:pic>
        <p:nvPicPr>
          <p:cNvPr id="80" name="Google Shape;80;p15" title="istockphoto-148414709-612x612.jpg"/>
          <p:cNvPicPr preferRelativeResize="0"/>
          <p:nvPr/>
        </p:nvPicPr>
        <p:blipFill>
          <a:blip r:embed="rId3">
            <a:alphaModFix/>
          </a:blip>
          <a:stretch>
            <a:fillRect/>
          </a:stretch>
        </p:blipFill>
        <p:spPr>
          <a:xfrm>
            <a:off x="4572000" y="1192100"/>
            <a:ext cx="4118775" cy="27593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History of Musical Suppression</a:t>
            </a:r>
            <a:endParaRPr/>
          </a:p>
        </p:txBody>
      </p:sp>
      <p:sp>
        <p:nvSpPr>
          <p:cNvPr id="86" name="Google Shape;86;p16"/>
          <p:cNvSpPr txBox="1"/>
          <p:nvPr>
            <p:ph idx="1" type="body"/>
          </p:nvPr>
        </p:nvSpPr>
        <p:spPr>
          <a:xfrm>
            <a:off x="311700" y="1152475"/>
            <a:ext cx="3920100" cy="3479100"/>
          </a:xfrm>
          <a:prstGeom prst="rect">
            <a:avLst/>
          </a:prstGeom>
        </p:spPr>
        <p:txBody>
          <a:bodyPr anchorCtr="0" anchor="t" bIns="91425" lIns="91425" spcFirstLastPara="1" rIns="91425" wrap="square" tIns="91425">
            <a:normAutofit/>
          </a:bodyPr>
          <a:lstStyle/>
          <a:p>
            <a:pPr indent="0" lvl="0" marL="0" rtl="0" algn="l">
              <a:spcBef>
                <a:spcPts val="1200"/>
              </a:spcBef>
              <a:spcAft>
                <a:spcPts val="1200"/>
              </a:spcAft>
              <a:buNone/>
            </a:pPr>
            <a:r>
              <a:rPr lang="en" sz="2300">
                <a:solidFill>
                  <a:srgbClr val="000000"/>
                </a:solidFill>
                <a:latin typeface="PT Sans Narrow"/>
                <a:ea typeface="PT Sans Narrow"/>
                <a:cs typeface="PT Sans Narrow"/>
                <a:sym typeface="PT Sans Narrow"/>
              </a:rPr>
              <a:t>From boarding schools to federal bans on sacred songs and ceremonies, Indigenous peoples experienced centuries of silencing. Many traditions survived through secrecy, resilience, and acts of resistance.</a:t>
            </a:r>
            <a:endParaRPr sz="3600">
              <a:latin typeface="PT Sans Narrow"/>
              <a:ea typeface="PT Sans Narrow"/>
              <a:cs typeface="PT Sans Narrow"/>
              <a:sym typeface="PT Sans Narrow"/>
            </a:endParaRPr>
          </a:p>
        </p:txBody>
      </p:sp>
      <p:pic>
        <p:nvPicPr>
          <p:cNvPr id="87" name="Google Shape;87;p16" title="ghostdance.jpg"/>
          <p:cNvPicPr preferRelativeResize="0"/>
          <p:nvPr/>
        </p:nvPicPr>
        <p:blipFill>
          <a:blip r:embed="rId3">
            <a:alphaModFix/>
          </a:blip>
          <a:stretch>
            <a:fillRect/>
          </a:stretch>
        </p:blipFill>
        <p:spPr>
          <a:xfrm>
            <a:off x="4139875" y="1152425"/>
            <a:ext cx="4607400" cy="30961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Contemporary Movements</a:t>
            </a:r>
            <a:endParaRPr/>
          </a:p>
        </p:txBody>
      </p:sp>
      <p:sp>
        <p:nvSpPr>
          <p:cNvPr id="93" name="Google Shape;93;p17"/>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000">
                <a:solidFill>
                  <a:srgbClr val="000000"/>
                </a:solidFill>
                <a:latin typeface="PT Sans Narrow"/>
                <a:ea typeface="PT Sans Narrow"/>
                <a:cs typeface="PT Sans Narrow"/>
                <a:sym typeface="PT Sans Narrow"/>
              </a:rPr>
              <a:t>Movements such as #NoDAPL, Land Back, and the Missing and Murdered Indigenous Women &amp; Girls (MMIWG) efforts have used music as a central organizing and cultural healing tool. Artists like Taboo (Shoshone/Mexican), Supaman (Apsáalooke), and Lyla June (Diné/Tsétsêhéstâhese) bridge ancestral sounds with modern advocacy.</a:t>
            </a:r>
            <a:endParaRPr sz="2000">
              <a:solidFill>
                <a:srgbClr val="000000"/>
              </a:solidFill>
              <a:latin typeface="PT Sans Narrow"/>
              <a:ea typeface="PT Sans Narrow"/>
              <a:cs typeface="PT Sans Narrow"/>
              <a:sym typeface="PT Sans Narrow"/>
            </a:endParaRPr>
          </a:p>
        </p:txBody>
      </p:sp>
      <p:pic>
        <p:nvPicPr>
          <p:cNvPr id="94" name="Google Shape;94;p17"/>
          <p:cNvPicPr preferRelativeResize="0"/>
          <p:nvPr/>
        </p:nvPicPr>
        <p:blipFill>
          <a:blip r:embed="rId3">
            <a:alphaModFix/>
          </a:blip>
          <a:stretch>
            <a:fillRect/>
          </a:stretch>
        </p:blipFill>
        <p:spPr>
          <a:xfrm>
            <a:off x="5746675" y="646049"/>
            <a:ext cx="2664800" cy="41251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Cultural Accuracy &amp; Competence: Why it Matters</a:t>
            </a:r>
            <a:endParaRPr/>
          </a:p>
        </p:txBody>
      </p:sp>
      <p:sp>
        <p:nvSpPr>
          <p:cNvPr id="100" name="Google Shape;100;p18"/>
          <p:cNvSpPr txBox="1"/>
          <p:nvPr>
            <p:ph idx="1" type="body"/>
          </p:nvPr>
        </p:nvSpPr>
        <p:spPr>
          <a:xfrm>
            <a:off x="311700" y="1152475"/>
            <a:ext cx="3778500" cy="3416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None/>
            </a:pPr>
            <a:r>
              <a:rPr lang="en" sz="2500">
                <a:solidFill>
                  <a:srgbClr val="000000"/>
                </a:solidFill>
                <a:latin typeface="PT Sans Narrow"/>
                <a:ea typeface="PT Sans Narrow"/>
                <a:cs typeface="PT Sans Narrow"/>
                <a:sym typeface="PT Sans Narrow"/>
              </a:rPr>
              <a:t>Misrepresenting Indigenous cultures contributes to ongoing harm. Students should understand that Native communities are living, diverse, and sovereign nations—not relics of the past.</a:t>
            </a:r>
            <a:endParaRPr sz="3200">
              <a:latin typeface="PT Sans Narrow"/>
              <a:ea typeface="PT Sans Narrow"/>
              <a:cs typeface="PT Sans Narrow"/>
              <a:sym typeface="PT Sans Narrow"/>
            </a:endParaRPr>
          </a:p>
          <a:p>
            <a:pPr indent="0" lvl="0" marL="0" rtl="0" algn="l">
              <a:spcBef>
                <a:spcPts val="1200"/>
              </a:spcBef>
              <a:spcAft>
                <a:spcPts val="1200"/>
              </a:spcAft>
              <a:buNone/>
            </a:pPr>
            <a:r>
              <a:t/>
            </a:r>
            <a:endParaRPr/>
          </a:p>
        </p:txBody>
      </p:sp>
      <p:pic>
        <p:nvPicPr>
          <p:cNvPr id="101" name="Google Shape;101;p18"/>
          <p:cNvPicPr preferRelativeResize="0"/>
          <p:nvPr/>
        </p:nvPicPr>
        <p:blipFill>
          <a:blip r:embed="rId3">
            <a:alphaModFix/>
          </a:blip>
          <a:stretch>
            <a:fillRect/>
          </a:stretch>
        </p:blipFill>
        <p:spPr>
          <a:xfrm>
            <a:off x="4224500" y="1315925"/>
            <a:ext cx="4419600" cy="2724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Reflection and Discussion</a:t>
            </a:r>
            <a:endParaRPr/>
          </a:p>
        </p:txBody>
      </p:sp>
      <p:sp>
        <p:nvSpPr>
          <p:cNvPr id="107" name="Google Shape;107;p19"/>
          <p:cNvSpPr txBox="1"/>
          <p:nvPr>
            <p:ph idx="1" type="body"/>
          </p:nvPr>
        </p:nvSpPr>
        <p:spPr>
          <a:xfrm>
            <a:off x="311700" y="1152475"/>
            <a:ext cx="4260300" cy="3594900"/>
          </a:xfrm>
          <a:prstGeom prst="rect">
            <a:avLst/>
          </a:prstGeom>
        </p:spPr>
        <p:txBody>
          <a:bodyPr anchorCtr="0" anchor="t" bIns="91425" lIns="91425" spcFirstLastPara="1" rIns="91425" wrap="square" tIns="91425">
            <a:normAutofit fontScale="40000" lnSpcReduction="10000"/>
          </a:bodyPr>
          <a:lstStyle/>
          <a:p>
            <a:pPr indent="0" lvl="0" marL="0" rtl="0" algn="l">
              <a:spcBef>
                <a:spcPts val="0"/>
              </a:spcBef>
              <a:spcAft>
                <a:spcPts val="0"/>
              </a:spcAft>
              <a:buNone/>
            </a:pPr>
            <a:r>
              <a:rPr lang="en" sz="4110">
                <a:solidFill>
                  <a:srgbClr val="000000"/>
                </a:solidFill>
                <a:latin typeface="PT Sans Narrow"/>
                <a:ea typeface="PT Sans Narrow"/>
                <a:cs typeface="PT Sans Narrow"/>
                <a:sym typeface="PT Sans Narrow"/>
              </a:rPr>
              <a:t>What is available for Indigenous students in your schools? Do they have cultural programs available to them? Does your school observe Indigenous People’s Month? How is it observed? Share with the people at your table.</a:t>
            </a:r>
            <a:endParaRPr sz="411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rPr lang="en" sz="4110">
                <a:solidFill>
                  <a:srgbClr val="000000"/>
                </a:solidFill>
                <a:latin typeface="PT Sans Narrow"/>
                <a:ea typeface="PT Sans Narrow"/>
                <a:cs typeface="PT Sans Narrow"/>
                <a:sym typeface="PT Sans Narrow"/>
              </a:rPr>
              <a:t>Sovereignty is essential to understanding why Native Americans enrolled in federally recognized tribes have government to government relationships with the federal government, the states, and other organizations. Tribal History/Shared History on the Oregon Department of Education website has an essential understanding document as a resource you can use.</a:t>
            </a:r>
            <a:endParaRPr>
              <a:solidFill>
                <a:srgbClr val="000000"/>
              </a:solidFill>
              <a:latin typeface="PT Sans Narrow"/>
              <a:ea typeface="PT Sans Narrow"/>
              <a:cs typeface="PT Sans Narrow"/>
              <a:sym typeface="PT Sans Narrow"/>
            </a:endParaRPr>
          </a:p>
        </p:txBody>
      </p:sp>
      <p:pic>
        <p:nvPicPr>
          <p:cNvPr id="108" name="Google Shape;108;p19" title="IMG_0492.jpeg"/>
          <p:cNvPicPr preferRelativeResize="0"/>
          <p:nvPr/>
        </p:nvPicPr>
        <p:blipFill>
          <a:blip r:embed="rId3">
            <a:alphaModFix/>
          </a:blip>
          <a:stretch>
            <a:fillRect/>
          </a:stretch>
        </p:blipFill>
        <p:spPr>
          <a:xfrm>
            <a:off x="4724400" y="1304825"/>
            <a:ext cx="4267197" cy="28336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Best Practices for Culturally Accurate Teaching?</a:t>
            </a:r>
            <a:endParaRPr/>
          </a:p>
        </p:txBody>
      </p:sp>
      <p:sp>
        <p:nvSpPr>
          <p:cNvPr id="114" name="Google Shape;114;p20"/>
          <p:cNvSpPr txBox="1"/>
          <p:nvPr>
            <p:ph idx="1" type="body"/>
          </p:nvPr>
        </p:nvSpPr>
        <p:spPr>
          <a:xfrm>
            <a:off x="311700" y="1152425"/>
            <a:ext cx="4138800" cy="3416400"/>
          </a:xfrm>
          <a:prstGeom prst="rect">
            <a:avLst/>
          </a:prstGeom>
        </p:spPr>
        <p:txBody>
          <a:bodyPr anchorCtr="0" anchor="t" bIns="91425" lIns="91425" spcFirstLastPara="1" rIns="91425" wrap="square" tIns="91425">
            <a:normAutofit fontScale="92500" lnSpcReduction="20000"/>
          </a:bodyPr>
          <a:lstStyle/>
          <a:p>
            <a:pPr indent="-340201" lvl="0" marL="457200" rtl="0" algn="l">
              <a:spcBef>
                <a:spcPts val="1200"/>
              </a:spcBef>
              <a:spcAft>
                <a:spcPts val="0"/>
              </a:spcAft>
              <a:buClr>
                <a:srgbClr val="000000"/>
              </a:buClr>
              <a:buSzPct val="100000"/>
              <a:buFont typeface="PT Sans Narrow"/>
              <a:buChar char="●"/>
            </a:pPr>
            <a:r>
              <a:rPr lang="en" sz="1900">
                <a:solidFill>
                  <a:srgbClr val="000000"/>
                </a:solidFill>
                <a:latin typeface="PT Sans Narrow"/>
                <a:ea typeface="PT Sans Narrow"/>
                <a:cs typeface="PT Sans Narrow"/>
                <a:sym typeface="PT Sans Narrow"/>
              </a:rPr>
              <a:t>Use primary sources, Native-created content, and songs by Indigenous artists.</a:t>
            </a:r>
            <a:br>
              <a:rPr lang="en" sz="1900">
                <a:solidFill>
                  <a:srgbClr val="000000"/>
                </a:solidFill>
                <a:latin typeface="PT Sans Narrow"/>
                <a:ea typeface="PT Sans Narrow"/>
                <a:cs typeface="PT Sans Narrow"/>
                <a:sym typeface="PT Sans Narrow"/>
              </a:rPr>
            </a:br>
            <a:endParaRPr sz="1900">
              <a:solidFill>
                <a:srgbClr val="000000"/>
              </a:solidFill>
              <a:latin typeface="PT Sans Narrow"/>
              <a:ea typeface="PT Sans Narrow"/>
              <a:cs typeface="PT Sans Narrow"/>
              <a:sym typeface="PT Sans Narrow"/>
            </a:endParaRPr>
          </a:p>
          <a:p>
            <a:pPr indent="-340201" lvl="0" marL="457200" rtl="0" algn="l">
              <a:spcBef>
                <a:spcPts val="0"/>
              </a:spcBef>
              <a:spcAft>
                <a:spcPts val="0"/>
              </a:spcAft>
              <a:buClr>
                <a:srgbClr val="000000"/>
              </a:buClr>
              <a:buSzPct val="100000"/>
              <a:buFont typeface="PT Sans Narrow"/>
              <a:buChar char="●"/>
            </a:pPr>
            <a:r>
              <a:rPr lang="en" sz="1900">
                <a:solidFill>
                  <a:srgbClr val="000000"/>
                </a:solidFill>
                <a:latin typeface="PT Sans Narrow"/>
                <a:ea typeface="PT Sans Narrow"/>
                <a:cs typeface="PT Sans Narrow"/>
                <a:sym typeface="PT Sans Narrow"/>
              </a:rPr>
              <a:t>Avoid pan-Indigenous generalizations. Be specific about tribes, languages, and geography.</a:t>
            </a:r>
            <a:br>
              <a:rPr lang="en" sz="1900">
                <a:solidFill>
                  <a:srgbClr val="000000"/>
                </a:solidFill>
                <a:latin typeface="PT Sans Narrow"/>
                <a:ea typeface="PT Sans Narrow"/>
                <a:cs typeface="PT Sans Narrow"/>
                <a:sym typeface="PT Sans Narrow"/>
              </a:rPr>
            </a:br>
            <a:endParaRPr sz="1900">
              <a:solidFill>
                <a:srgbClr val="000000"/>
              </a:solidFill>
              <a:latin typeface="PT Sans Narrow"/>
              <a:ea typeface="PT Sans Narrow"/>
              <a:cs typeface="PT Sans Narrow"/>
              <a:sym typeface="PT Sans Narrow"/>
            </a:endParaRPr>
          </a:p>
          <a:p>
            <a:pPr indent="-340201" lvl="0" marL="457200" rtl="0" algn="l">
              <a:spcBef>
                <a:spcPts val="0"/>
              </a:spcBef>
              <a:spcAft>
                <a:spcPts val="0"/>
              </a:spcAft>
              <a:buClr>
                <a:srgbClr val="000000"/>
              </a:buClr>
              <a:buSzPct val="100000"/>
              <a:buFont typeface="PT Sans Narrow"/>
              <a:buChar char="●"/>
            </a:pPr>
            <a:r>
              <a:rPr lang="en" sz="1900">
                <a:solidFill>
                  <a:srgbClr val="000000"/>
                </a:solidFill>
                <a:latin typeface="PT Sans Narrow"/>
                <a:ea typeface="PT Sans Narrow"/>
                <a:cs typeface="PT Sans Narrow"/>
                <a:sym typeface="PT Sans Narrow"/>
              </a:rPr>
              <a:t>Acknowledge ongoing colonial structures and sovereignty issues.</a:t>
            </a:r>
            <a:br>
              <a:rPr lang="en" sz="1900">
                <a:solidFill>
                  <a:srgbClr val="000000"/>
                </a:solidFill>
                <a:latin typeface="PT Sans Narrow"/>
                <a:ea typeface="PT Sans Narrow"/>
                <a:cs typeface="PT Sans Narrow"/>
                <a:sym typeface="PT Sans Narrow"/>
              </a:rPr>
            </a:br>
            <a:endParaRPr sz="1900">
              <a:solidFill>
                <a:srgbClr val="000000"/>
              </a:solidFill>
              <a:latin typeface="PT Sans Narrow"/>
              <a:ea typeface="PT Sans Narrow"/>
              <a:cs typeface="PT Sans Narrow"/>
              <a:sym typeface="PT Sans Narrow"/>
            </a:endParaRPr>
          </a:p>
          <a:p>
            <a:pPr indent="-340201" lvl="0" marL="457200" rtl="0" algn="l">
              <a:spcBef>
                <a:spcPts val="0"/>
              </a:spcBef>
              <a:spcAft>
                <a:spcPts val="0"/>
              </a:spcAft>
              <a:buClr>
                <a:srgbClr val="000000"/>
              </a:buClr>
              <a:buSzPct val="100000"/>
              <a:buFont typeface="PT Sans Narrow"/>
              <a:buChar char="●"/>
            </a:pPr>
            <a:r>
              <a:rPr lang="en" sz="1900">
                <a:solidFill>
                  <a:srgbClr val="000000"/>
                </a:solidFill>
                <a:latin typeface="PT Sans Narrow"/>
                <a:ea typeface="PT Sans Narrow"/>
                <a:cs typeface="PT Sans Narrow"/>
                <a:sym typeface="PT Sans Narrow"/>
              </a:rPr>
              <a:t>Practice relationality: encourage listening, empathy, and responsibility in learning.</a:t>
            </a:r>
            <a:endParaRPr sz="2600">
              <a:latin typeface="PT Sans Narrow"/>
              <a:ea typeface="PT Sans Narrow"/>
              <a:cs typeface="PT Sans Narrow"/>
              <a:sym typeface="PT Sans Narrow"/>
            </a:endParaRPr>
          </a:p>
        </p:txBody>
      </p:sp>
      <p:pic>
        <p:nvPicPr>
          <p:cNvPr id="115" name="Google Shape;115;p20" title="Screen-Shot-2017-09-17-at-7.29.03-PM-445x500.jpg"/>
          <p:cNvPicPr preferRelativeResize="0"/>
          <p:nvPr/>
        </p:nvPicPr>
        <p:blipFill>
          <a:blip r:embed="rId3">
            <a:alphaModFix/>
          </a:blip>
          <a:stretch>
            <a:fillRect/>
          </a:stretch>
        </p:blipFill>
        <p:spPr>
          <a:xfrm>
            <a:off x="4910104" y="1152425"/>
            <a:ext cx="3217896" cy="3615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Example: </a:t>
            </a:r>
            <a:endParaRPr/>
          </a:p>
        </p:txBody>
      </p:sp>
      <p:sp>
        <p:nvSpPr>
          <p:cNvPr id="121" name="Google Shape;121;p21"/>
          <p:cNvSpPr txBox="1"/>
          <p:nvPr>
            <p:ph idx="1" type="body"/>
          </p:nvPr>
        </p:nvSpPr>
        <p:spPr>
          <a:xfrm>
            <a:off x="311700" y="1152475"/>
            <a:ext cx="4260300" cy="3416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1200"/>
              </a:spcAft>
              <a:buNone/>
            </a:pPr>
            <a:r>
              <a:rPr lang="en" sz="2200">
                <a:solidFill>
                  <a:srgbClr val="000000"/>
                </a:solidFill>
                <a:latin typeface="PT Sans Narrow"/>
                <a:ea typeface="PT Sans Narrow"/>
                <a:cs typeface="PT Sans Narrow"/>
                <a:sym typeface="PT Sans Narrow"/>
              </a:rPr>
              <a:t>In Lesson 2, students engage with formerly banned musical traditions—this introduces them to cultural suppression while also emphasizing Indigenous survival. Lessons 3 &amp; 4 bridge historical and modern protest movements to help students understand continuity and resilience. We teach towards the future while acknowledging the past.</a:t>
            </a:r>
            <a:endParaRPr sz="2900">
              <a:latin typeface="PT Sans Narrow"/>
              <a:ea typeface="PT Sans Narrow"/>
              <a:cs typeface="PT Sans Narrow"/>
              <a:sym typeface="PT Sans Narrow"/>
            </a:endParaRPr>
          </a:p>
        </p:txBody>
      </p:sp>
      <p:pic>
        <p:nvPicPr>
          <p:cNvPr id="122" name="Google Shape;122;p21" title="ulali-rumble.jpg"/>
          <p:cNvPicPr preferRelativeResize="0"/>
          <p:nvPr/>
        </p:nvPicPr>
        <p:blipFill>
          <a:blip r:embed="rId3">
            <a:alphaModFix/>
          </a:blip>
          <a:stretch>
            <a:fillRect/>
          </a:stretch>
        </p:blipFill>
        <p:spPr>
          <a:xfrm>
            <a:off x="4565100" y="1369125"/>
            <a:ext cx="4267200" cy="2844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