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407b25955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407b25955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76cf7cead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76cf7cead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576cf7cead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576cf7cead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76cf7cead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76cf7cead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407b25955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407b25955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3b80b99f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3b80b99f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3b80b99ff2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3b80b99ff2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3b80b99f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3b80b99f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3b80b99ff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3b80b99ff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407b2595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407b2595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634b60d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634b60d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407b25955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407b25955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07b25955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407b25955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77"/>
            <a:ext cx="7136700" cy="1221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955"/>
              <a:t>Unit Three</a:t>
            </a:r>
            <a:endParaRPr sz="2955"/>
          </a:p>
          <a:p>
            <a:pPr indent="0" lvl="0" marL="0" rtl="0" algn="ctr">
              <a:spcBef>
                <a:spcPts val="0"/>
              </a:spcBef>
              <a:spcAft>
                <a:spcPts val="0"/>
              </a:spcAft>
              <a:buNone/>
            </a:pPr>
            <a:r>
              <a:rPr lang="en" sz="4177"/>
              <a:t>  </a:t>
            </a:r>
            <a:r>
              <a:rPr lang="en" sz="3177"/>
              <a:t>Social Movements</a:t>
            </a:r>
            <a:r>
              <a:rPr lang="en" sz="2955"/>
              <a:t> </a:t>
            </a:r>
            <a:r>
              <a:rPr lang="en" sz="3177"/>
              <a:t>Through Indigenous Music:</a:t>
            </a:r>
            <a:r>
              <a:rPr lang="en" sz="4177"/>
              <a:t> </a:t>
            </a:r>
            <a:endParaRPr sz="4177"/>
          </a:p>
          <a:p>
            <a:pPr indent="0" lvl="0" marL="0" rtl="0" algn="ctr">
              <a:spcBef>
                <a:spcPts val="0"/>
              </a:spcBef>
              <a:spcAft>
                <a:spcPts val="0"/>
              </a:spcAft>
              <a:buNone/>
            </a:pPr>
            <a:r>
              <a:rPr lang="en"/>
              <a:t>The Storyteller</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Teresa Cisneros with Angie Morrill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Listen and Activity </a:t>
            </a:r>
            <a:endParaRPr/>
          </a:p>
        </p:txBody>
      </p:sp>
      <p:sp>
        <p:nvSpPr>
          <p:cNvPr id="126" name="Google Shape;126;p2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2100">
                <a:solidFill>
                  <a:srgbClr val="000000"/>
                </a:solidFill>
                <a:latin typeface="PT Sans Narrow"/>
                <a:ea typeface="PT Sans Narrow"/>
                <a:cs typeface="PT Sans Narrow"/>
                <a:sym typeface="PT Sans Narrow"/>
              </a:rPr>
              <a:t>Listening: Big Drum, Hand Drum, Throat Singing, Bird Singing. Different tribes in different geographic areas have different ways of making music and sharing culture. </a:t>
            </a:r>
            <a:endParaRPr sz="21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lang="en" sz="2100">
                <a:solidFill>
                  <a:srgbClr val="000000"/>
                </a:solidFill>
                <a:latin typeface="PT Sans Narrow"/>
                <a:ea typeface="PT Sans Narrow"/>
                <a:cs typeface="PT Sans Narrow"/>
                <a:sym typeface="PT Sans Narrow"/>
              </a:rPr>
              <a:t>Four Corners Activity: Choose an act of resistance to suppression and students can argue for their choices.</a:t>
            </a:r>
            <a:endParaRPr sz="2200">
              <a:solidFill>
                <a:srgbClr val="000000"/>
              </a:solidFill>
              <a:latin typeface="PT Sans Narrow"/>
              <a:ea typeface="PT Sans Narrow"/>
              <a:cs typeface="PT Sans Narrow"/>
              <a:sym typeface="PT Sans Narrow"/>
            </a:endParaRPr>
          </a:p>
        </p:txBody>
      </p:sp>
      <p:pic>
        <p:nvPicPr>
          <p:cNvPr id="127" name="Google Shape;127;p22" title="ulali-rumble.jpg"/>
          <p:cNvPicPr preferRelativeResize="0"/>
          <p:nvPr/>
        </p:nvPicPr>
        <p:blipFill>
          <a:blip r:embed="rId3">
            <a:alphaModFix/>
          </a:blip>
          <a:stretch>
            <a:fillRect/>
          </a:stretch>
        </p:blipFill>
        <p:spPr>
          <a:xfrm>
            <a:off x="4565100" y="1369125"/>
            <a:ext cx="4267200" cy="284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3: 1960’s and 1970’s Protest Movement</a:t>
            </a:r>
            <a:endParaRPr/>
          </a:p>
        </p:txBody>
      </p:sp>
      <p:sp>
        <p:nvSpPr>
          <p:cNvPr id="133" name="Google Shape;133;p23"/>
          <p:cNvSpPr txBox="1"/>
          <p:nvPr>
            <p:ph idx="1" type="body"/>
          </p:nvPr>
        </p:nvSpPr>
        <p:spPr>
          <a:xfrm>
            <a:off x="3980350" y="1205175"/>
            <a:ext cx="4772400" cy="35058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2100">
                <a:solidFill>
                  <a:srgbClr val="000000"/>
                </a:solidFill>
                <a:latin typeface="PT Sans Narrow"/>
                <a:ea typeface="PT Sans Narrow"/>
                <a:cs typeface="PT Sans Narrow"/>
                <a:sym typeface="PT Sans Narrow"/>
              </a:rPr>
              <a:t>Have student groups research American Indian Movement (AIM), Alcatraz Occupation, Wounded Knee, etc.</a:t>
            </a:r>
            <a:endParaRPr sz="21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2100">
                <a:solidFill>
                  <a:srgbClr val="000000"/>
                </a:solidFill>
                <a:latin typeface="PT Sans Narrow"/>
                <a:ea typeface="PT Sans Narrow"/>
                <a:cs typeface="PT Sans Narrow"/>
                <a:sym typeface="PT Sans Narrow"/>
              </a:rPr>
              <a:t>Use Thinking Organizer #1 to track movement goals and associated music.</a:t>
            </a:r>
            <a:endParaRPr sz="21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lang="en" sz="2100">
                <a:solidFill>
                  <a:srgbClr val="000000"/>
                </a:solidFill>
                <a:latin typeface="PT Sans Narrow"/>
                <a:ea typeface="PT Sans Narrow"/>
                <a:cs typeface="PT Sans Narrow"/>
                <a:sym typeface="PT Sans Narrow"/>
              </a:rPr>
              <a:t>Share out song analysis related to each movement</a:t>
            </a:r>
            <a:endParaRPr sz="3100">
              <a:solidFill>
                <a:srgbClr val="000000"/>
              </a:solidFill>
              <a:latin typeface="PT Sans Narrow"/>
              <a:ea typeface="PT Sans Narrow"/>
              <a:cs typeface="PT Sans Narrow"/>
              <a:sym typeface="PT Sans Narrow"/>
            </a:endParaRPr>
          </a:p>
        </p:txBody>
      </p:sp>
      <p:pic>
        <p:nvPicPr>
          <p:cNvPr id="134" name="Google Shape;134;p23" title="fbe5a2-20150310-resistance01.jpg"/>
          <p:cNvPicPr preferRelativeResize="0"/>
          <p:nvPr/>
        </p:nvPicPr>
        <p:blipFill>
          <a:blip r:embed="rId3">
            <a:alphaModFix/>
          </a:blip>
          <a:stretch>
            <a:fillRect/>
          </a:stretch>
        </p:blipFill>
        <p:spPr>
          <a:xfrm>
            <a:off x="651400" y="1152425"/>
            <a:ext cx="2949020" cy="368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4: Recent Indigenous Activism</a:t>
            </a:r>
            <a:endParaRPr/>
          </a:p>
        </p:txBody>
      </p:sp>
      <p:sp>
        <p:nvSpPr>
          <p:cNvPr id="140" name="Google Shape;140;p24"/>
          <p:cNvSpPr txBox="1"/>
          <p:nvPr>
            <p:ph idx="1" type="body"/>
          </p:nvPr>
        </p:nvSpPr>
        <p:spPr>
          <a:xfrm>
            <a:off x="4572000" y="1266325"/>
            <a:ext cx="4260300" cy="33027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2100">
                <a:solidFill>
                  <a:srgbClr val="000000"/>
                </a:solidFill>
                <a:latin typeface="PT Sans Narrow"/>
                <a:ea typeface="PT Sans Narrow"/>
                <a:cs typeface="PT Sans Narrow"/>
                <a:sym typeface="PT Sans Narrow"/>
              </a:rPr>
              <a:t>Have students do individual research on current or recent movements</a:t>
            </a:r>
            <a:endParaRPr sz="21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2100">
                <a:solidFill>
                  <a:srgbClr val="000000"/>
                </a:solidFill>
                <a:latin typeface="PT Sans Narrow"/>
                <a:ea typeface="PT Sans Narrow"/>
                <a:cs typeface="PT Sans Narrow"/>
                <a:sym typeface="PT Sans Narrow"/>
              </a:rPr>
              <a:t>Use Thinking Organizer #2 to analyze protest songs</a:t>
            </a:r>
            <a:endParaRPr sz="21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lang="en" sz="2100">
                <a:solidFill>
                  <a:srgbClr val="000000"/>
                </a:solidFill>
                <a:latin typeface="PT Sans Narrow"/>
                <a:ea typeface="PT Sans Narrow"/>
                <a:cs typeface="PT Sans Narrow"/>
                <a:sym typeface="PT Sans Narrow"/>
              </a:rPr>
              <a:t>Focus on movements like #NoDAPL, MMIWG2S and Every Child Matters</a:t>
            </a:r>
            <a:endParaRPr sz="2800">
              <a:latin typeface="PT Sans Narrow"/>
              <a:ea typeface="PT Sans Narrow"/>
              <a:cs typeface="PT Sans Narrow"/>
              <a:sym typeface="PT Sans Narrow"/>
            </a:endParaRPr>
          </a:p>
        </p:txBody>
      </p:sp>
      <p:pic>
        <p:nvPicPr>
          <p:cNvPr id="141" name="Google Shape;141;p24" title="download-1.jpg"/>
          <p:cNvPicPr preferRelativeResize="0"/>
          <p:nvPr/>
        </p:nvPicPr>
        <p:blipFill>
          <a:blip r:embed="rId3">
            <a:alphaModFix/>
          </a:blip>
          <a:stretch>
            <a:fillRect/>
          </a:stretch>
        </p:blipFill>
        <p:spPr>
          <a:xfrm>
            <a:off x="152400" y="1380450"/>
            <a:ext cx="2228850" cy="2057400"/>
          </a:xfrm>
          <a:prstGeom prst="rect">
            <a:avLst/>
          </a:prstGeom>
          <a:noFill/>
          <a:ln>
            <a:noFill/>
          </a:ln>
        </p:spPr>
      </p:pic>
      <p:pic>
        <p:nvPicPr>
          <p:cNvPr id="142" name="Google Shape;142;p24" title="images-1.jpg"/>
          <p:cNvPicPr preferRelativeResize="0"/>
          <p:nvPr/>
        </p:nvPicPr>
        <p:blipFill>
          <a:blip r:embed="rId4">
            <a:alphaModFix/>
          </a:blip>
          <a:stretch>
            <a:fillRect/>
          </a:stretch>
        </p:blipFill>
        <p:spPr>
          <a:xfrm>
            <a:off x="2533650" y="1304825"/>
            <a:ext cx="1885950" cy="23550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5: Final Assessment</a:t>
            </a:r>
            <a:endParaRPr/>
          </a:p>
        </p:txBody>
      </p:sp>
      <p:sp>
        <p:nvSpPr>
          <p:cNvPr id="148" name="Google Shape;148;p2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2600">
                <a:solidFill>
                  <a:srgbClr val="000000"/>
                </a:solidFill>
                <a:latin typeface="PT Sans Narrow"/>
                <a:ea typeface="PT Sans Narrow"/>
                <a:cs typeface="PT Sans Narrow"/>
                <a:sym typeface="PT Sans Narrow"/>
              </a:rPr>
              <a:t>Lesson 5: Final Assessment</a:t>
            </a:r>
            <a:endParaRPr b="1" sz="2600">
              <a:solidFill>
                <a:srgbClr val="000000"/>
              </a:solidFill>
              <a:latin typeface="PT Sans Narrow"/>
              <a:ea typeface="PT Sans Narrow"/>
              <a:cs typeface="PT Sans Narrow"/>
              <a:sym typeface="PT Sans Narrow"/>
            </a:endParaRPr>
          </a:p>
          <a:p>
            <a:pPr indent="-393700" lvl="0" marL="457200" rtl="0" algn="l">
              <a:spcBef>
                <a:spcPts val="1200"/>
              </a:spcBef>
              <a:spcAft>
                <a:spcPts val="0"/>
              </a:spcAft>
              <a:buClr>
                <a:srgbClr val="000000"/>
              </a:buClr>
              <a:buSzPts val="2600"/>
              <a:buFont typeface="PT Sans Narrow"/>
              <a:buChar char="●"/>
            </a:pPr>
            <a:r>
              <a:rPr lang="en" sz="2600">
                <a:solidFill>
                  <a:srgbClr val="000000"/>
                </a:solidFill>
                <a:latin typeface="PT Sans Narrow"/>
                <a:ea typeface="PT Sans Narrow"/>
                <a:cs typeface="PT Sans Narrow"/>
                <a:sym typeface="PT Sans Narrow"/>
              </a:rPr>
              <a:t>Part 1: Paragraphs answering essential questions on protest music and cultural suppression.</a:t>
            </a:r>
            <a:endParaRPr sz="2600">
              <a:solidFill>
                <a:srgbClr val="000000"/>
              </a:solidFill>
              <a:latin typeface="PT Sans Narrow"/>
              <a:ea typeface="PT Sans Narrow"/>
              <a:cs typeface="PT Sans Narrow"/>
              <a:sym typeface="PT Sans Narrow"/>
            </a:endParaRPr>
          </a:p>
          <a:p>
            <a:pPr indent="-393700" lvl="0" marL="457200" rtl="0" algn="l">
              <a:spcBef>
                <a:spcPts val="0"/>
              </a:spcBef>
              <a:spcAft>
                <a:spcPts val="0"/>
              </a:spcAft>
              <a:buClr>
                <a:srgbClr val="000000"/>
              </a:buClr>
              <a:buSzPts val="2600"/>
              <a:buFont typeface="PT Sans Narrow"/>
              <a:buChar char="●"/>
            </a:pPr>
            <a:r>
              <a:rPr lang="en" sz="2600">
                <a:solidFill>
                  <a:srgbClr val="000000"/>
                </a:solidFill>
                <a:latin typeface="PT Sans Narrow"/>
                <a:ea typeface="PT Sans Narrow"/>
                <a:cs typeface="PT Sans Narrow"/>
                <a:sym typeface="PT Sans Narrow"/>
              </a:rPr>
              <a:t>Part 2: Analyze Lila June’s “Water is Life” or write original protest lyrics.</a:t>
            </a:r>
            <a:endParaRPr sz="3300">
              <a:latin typeface="PT Sans Narrow"/>
              <a:ea typeface="PT Sans Narrow"/>
              <a:cs typeface="PT Sans Narrow"/>
              <a:sym typeface="PT Sans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Reflection and discussion</a:t>
            </a:r>
            <a:endParaRPr/>
          </a:p>
        </p:txBody>
      </p:sp>
      <p:sp>
        <p:nvSpPr>
          <p:cNvPr id="154" name="Google Shape;15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From Billie Holiday singing “Strange Fruit” to Woody Guthrie singing “This Land is Your Land” from Janelle Monae singing “Say Her Name” to Pete Seeger’s “We Shall Overcome” and “Green Day’s “American Idiot” - artists have often included political messages in their music.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What are your experiences with protest music?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What impact has protest music had on social movements?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Are there songs your students could bring to class that represent social movements they care about?</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lang="en" sz="1900">
                <a:solidFill>
                  <a:srgbClr val="000000"/>
                </a:solidFill>
                <a:latin typeface="PT Sans Narrow"/>
                <a:ea typeface="PT Sans Narrow"/>
                <a:cs typeface="PT Sans Narrow"/>
                <a:sym typeface="PT Sans Narrow"/>
              </a:rPr>
              <a:t>Can listening to Indigenous music give students more understanding towards Indigenous issues that they also care about? Climate justice for example? </a:t>
            </a:r>
            <a:endParaRPr sz="1900">
              <a:solidFill>
                <a:srgbClr val="000000"/>
              </a:solidFill>
              <a:latin typeface="PT Sans Narrow"/>
              <a:ea typeface="PT Sans Narrow"/>
              <a:cs typeface="PT Sans Narrow"/>
              <a:sym typeface="PT Sans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Definitions of Terms</a:t>
            </a:r>
            <a:endParaRPr/>
          </a:p>
        </p:txBody>
      </p:sp>
      <p:sp>
        <p:nvSpPr>
          <p:cNvPr id="73" name="Google Shape;73;p14"/>
          <p:cNvSpPr txBox="1"/>
          <p:nvPr>
            <p:ph idx="1" type="body"/>
          </p:nvPr>
        </p:nvSpPr>
        <p:spPr>
          <a:xfrm>
            <a:off x="311700" y="1152475"/>
            <a:ext cx="8520600" cy="36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000000"/>
                </a:solidFill>
                <a:latin typeface="PT Sans Narrow"/>
                <a:ea typeface="PT Sans Narrow"/>
                <a:cs typeface="PT Sans Narrow"/>
                <a:sym typeface="PT Sans Narrow"/>
              </a:rPr>
              <a:t>Sovereignty: </a:t>
            </a:r>
            <a:r>
              <a:rPr lang="en" sz="1500">
                <a:solidFill>
                  <a:srgbClr val="000000"/>
                </a:solidFill>
                <a:latin typeface="PT Sans Narrow"/>
                <a:ea typeface="PT Sans Narrow"/>
                <a:cs typeface="PT Sans Narrow"/>
                <a:sym typeface="PT Sans Narrow"/>
              </a:rPr>
              <a:t>The inherent right of Indigenous nations to govern themselves.</a:t>
            </a:r>
            <a:endParaRPr sz="15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500">
                <a:solidFill>
                  <a:srgbClr val="000000"/>
                </a:solidFill>
                <a:latin typeface="PT Sans Narrow"/>
                <a:ea typeface="PT Sans Narrow"/>
                <a:cs typeface="PT Sans Narrow"/>
                <a:sym typeface="PT Sans Narrow"/>
              </a:rPr>
              <a:t>Assimilation</a:t>
            </a:r>
            <a:r>
              <a:rPr lang="en" sz="1500">
                <a:solidFill>
                  <a:srgbClr val="000000"/>
                </a:solidFill>
                <a:latin typeface="PT Sans Narrow"/>
                <a:ea typeface="PT Sans Narrow"/>
                <a:cs typeface="PT Sans Narrow"/>
                <a:sym typeface="PT Sans Narrow"/>
              </a:rPr>
              <a:t>: </a:t>
            </a:r>
            <a:r>
              <a:rPr lang="en" sz="1500">
                <a:solidFill>
                  <a:srgbClr val="000000"/>
                </a:solidFill>
                <a:latin typeface="PT Sans Narrow"/>
                <a:ea typeface="PT Sans Narrow"/>
                <a:cs typeface="PT Sans Narrow"/>
                <a:sym typeface="PT Sans Narrow"/>
              </a:rPr>
              <a:t>The often involuntary process by which an underrepresented group’s language, culture, and lifeways resemble those of a dominant group</a:t>
            </a:r>
            <a:endParaRPr sz="15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500">
                <a:solidFill>
                  <a:srgbClr val="000000"/>
                </a:solidFill>
                <a:latin typeface="PT Sans Narrow"/>
                <a:ea typeface="PT Sans Narrow"/>
                <a:cs typeface="PT Sans Narrow"/>
                <a:sym typeface="PT Sans Narrow"/>
              </a:rPr>
              <a:t>Boarding Schools</a:t>
            </a:r>
            <a:r>
              <a:rPr lang="en" sz="1500">
                <a:solidFill>
                  <a:srgbClr val="000000"/>
                </a:solidFill>
                <a:latin typeface="PT Sans Narrow"/>
                <a:ea typeface="PT Sans Narrow"/>
                <a:cs typeface="PT Sans Narrow"/>
                <a:sym typeface="PT Sans Narrow"/>
              </a:rPr>
              <a:t>: Institutions aimed at assimilating Native youth by removing cultural identity and separating students from families</a:t>
            </a:r>
            <a:endParaRPr sz="15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500">
                <a:solidFill>
                  <a:srgbClr val="000000"/>
                </a:solidFill>
                <a:latin typeface="PT Sans Narrow"/>
                <a:ea typeface="PT Sans Narrow"/>
                <a:cs typeface="PT Sans Narrow"/>
                <a:sym typeface="PT Sans Narrow"/>
              </a:rPr>
              <a:t>Cultural </a:t>
            </a:r>
            <a:r>
              <a:rPr b="1" lang="en" sz="1500">
                <a:solidFill>
                  <a:srgbClr val="000000"/>
                </a:solidFill>
                <a:latin typeface="PT Sans Narrow"/>
                <a:ea typeface="PT Sans Narrow"/>
                <a:cs typeface="PT Sans Narrow"/>
                <a:sym typeface="PT Sans Narrow"/>
              </a:rPr>
              <a:t>Suppression</a:t>
            </a:r>
            <a:r>
              <a:rPr lang="en" sz="1500">
                <a:solidFill>
                  <a:srgbClr val="000000"/>
                </a:solidFill>
                <a:latin typeface="PT Sans Narrow"/>
                <a:ea typeface="PT Sans Narrow"/>
                <a:cs typeface="PT Sans Narrow"/>
                <a:sym typeface="PT Sans Narrow"/>
              </a:rPr>
              <a:t>: </a:t>
            </a:r>
            <a:r>
              <a:rPr lang="en" sz="1500">
                <a:solidFill>
                  <a:srgbClr val="000000"/>
                </a:solidFill>
                <a:latin typeface="PT Sans Narrow"/>
                <a:ea typeface="PT Sans Narrow"/>
                <a:cs typeface="PT Sans Narrow"/>
                <a:sym typeface="PT Sans Narrow"/>
              </a:rPr>
              <a:t>Social, historical, and legal methods to limit or prohibit Native music, language, lifeways, and beliefs </a:t>
            </a:r>
            <a:endParaRPr sz="15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500">
                <a:solidFill>
                  <a:srgbClr val="000000"/>
                </a:solidFill>
                <a:latin typeface="PT Sans Narrow"/>
                <a:ea typeface="PT Sans Narrow"/>
                <a:cs typeface="PT Sans Narrow"/>
                <a:sym typeface="PT Sans Narrow"/>
              </a:rPr>
              <a:t>Activism</a:t>
            </a:r>
            <a:r>
              <a:rPr lang="en" sz="1500">
                <a:solidFill>
                  <a:srgbClr val="000000"/>
                </a:solidFill>
                <a:latin typeface="PT Sans Narrow"/>
                <a:ea typeface="PT Sans Narrow"/>
                <a:cs typeface="PT Sans Narrow"/>
                <a:sym typeface="PT Sans Narrow"/>
              </a:rPr>
              <a:t>: </a:t>
            </a:r>
            <a:r>
              <a:rPr lang="en" sz="1500">
                <a:solidFill>
                  <a:srgbClr val="000000"/>
                </a:solidFill>
                <a:latin typeface="PT Sans Narrow"/>
                <a:ea typeface="PT Sans Narrow"/>
                <a:cs typeface="PT Sans Narrow"/>
                <a:sym typeface="PT Sans Narrow"/>
              </a:rPr>
              <a:t>Direct action to bring about political or social change</a:t>
            </a:r>
            <a:endParaRPr sz="15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b="1" lang="en" sz="1500">
                <a:solidFill>
                  <a:srgbClr val="000000"/>
                </a:solidFill>
                <a:latin typeface="PT Sans Narrow"/>
                <a:ea typeface="PT Sans Narrow"/>
                <a:cs typeface="PT Sans Narrow"/>
                <a:sym typeface="PT Sans Narrow"/>
              </a:rPr>
              <a:t>Protest</a:t>
            </a:r>
            <a:r>
              <a:rPr b="1" lang="en" sz="1500">
                <a:solidFill>
                  <a:srgbClr val="000000"/>
                </a:solidFill>
                <a:latin typeface="PT Sans Narrow"/>
                <a:ea typeface="PT Sans Narrow"/>
                <a:cs typeface="PT Sans Narrow"/>
                <a:sym typeface="PT Sans Narrow"/>
              </a:rPr>
              <a:t> Music</a:t>
            </a:r>
            <a:r>
              <a:rPr lang="en" sz="1500">
                <a:solidFill>
                  <a:srgbClr val="000000"/>
                </a:solidFill>
                <a:latin typeface="PT Sans Narrow"/>
                <a:ea typeface="PT Sans Narrow"/>
                <a:cs typeface="PT Sans Narrow"/>
                <a:sym typeface="PT Sans Narrow"/>
              </a:rPr>
              <a:t>: </a:t>
            </a:r>
            <a:r>
              <a:rPr lang="en" sz="1500">
                <a:solidFill>
                  <a:srgbClr val="000000"/>
                </a:solidFill>
                <a:latin typeface="PT Sans Narrow"/>
                <a:ea typeface="PT Sans Narrow"/>
                <a:cs typeface="PT Sans Narrow"/>
                <a:sym typeface="PT Sans Narrow"/>
              </a:rPr>
              <a:t>Songs expressing resistance and raising awareness of injustice</a:t>
            </a:r>
            <a:endParaRPr sz="15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b="1" lang="en" sz="1500">
                <a:solidFill>
                  <a:srgbClr val="000000"/>
                </a:solidFill>
                <a:latin typeface="PT Sans Narrow"/>
                <a:ea typeface="PT Sans Narrow"/>
                <a:cs typeface="PT Sans Narrow"/>
                <a:sym typeface="PT Sans Narrow"/>
              </a:rPr>
              <a:t>Revitalization</a:t>
            </a:r>
            <a:r>
              <a:rPr lang="en" sz="1500">
                <a:solidFill>
                  <a:srgbClr val="000000"/>
                </a:solidFill>
                <a:latin typeface="PT Sans Narrow"/>
                <a:ea typeface="PT Sans Narrow"/>
                <a:cs typeface="PT Sans Narrow"/>
                <a:sym typeface="PT Sans Narrow"/>
              </a:rPr>
              <a:t>: Restoration of suppressed cultural practices </a:t>
            </a:r>
            <a:endParaRPr sz="1500">
              <a:latin typeface="PT Sans Narrow"/>
              <a:ea typeface="PT Sans Narrow"/>
              <a:cs typeface="PT Sans Narrow"/>
              <a:sym typeface="PT Sans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Indian Education 101</a:t>
            </a:r>
            <a:endParaRPr/>
          </a:p>
        </p:txBody>
      </p:sp>
      <p:sp>
        <p:nvSpPr>
          <p:cNvPr id="79" name="Google Shape;79;p15"/>
          <p:cNvSpPr txBox="1"/>
          <p:nvPr/>
        </p:nvSpPr>
        <p:spPr>
          <a:xfrm>
            <a:off x="311600" y="1092325"/>
            <a:ext cx="4334100" cy="387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600">
                <a:latin typeface="PT Sans Narrow"/>
                <a:ea typeface="PT Sans Narrow"/>
                <a:cs typeface="PT Sans Narrow"/>
                <a:sym typeface="PT Sans Narrow"/>
              </a:rPr>
              <a:t>This Unit Explores:</a:t>
            </a:r>
            <a:endParaRPr sz="900">
              <a:latin typeface="PT Sans Narrow"/>
              <a:ea typeface="PT Sans Narrow"/>
              <a:cs typeface="PT Sans Narrow"/>
              <a:sym typeface="PT Sans Narrow"/>
            </a:endParaRPr>
          </a:p>
          <a:p>
            <a:pPr indent="0" lvl="0" marL="0" rtl="0" algn="l">
              <a:lnSpc>
                <a:spcPct val="115000"/>
              </a:lnSpc>
              <a:spcBef>
                <a:spcPts val="1200"/>
              </a:spcBef>
              <a:spcAft>
                <a:spcPts val="0"/>
              </a:spcAft>
              <a:buNone/>
            </a:pPr>
            <a:r>
              <a:rPr lang="en" sz="1600">
                <a:latin typeface="PT Sans Narrow"/>
                <a:ea typeface="PT Sans Narrow"/>
                <a:cs typeface="PT Sans Narrow"/>
                <a:sym typeface="PT Sans Narrow"/>
              </a:rPr>
              <a:t>Historical and ongoing suppression of Native culture, particularly music (e.g., Religious Crimes Code of 1883).</a:t>
            </a:r>
            <a:endParaRPr sz="1600">
              <a:latin typeface="PT Sans Narrow"/>
              <a:ea typeface="PT Sans Narrow"/>
              <a:cs typeface="PT Sans Narrow"/>
              <a:sym typeface="PT Sans Narrow"/>
            </a:endParaRPr>
          </a:p>
          <a:p>
            <a:pPr indent="0" lvl="0" marL="0" rtl="0" algn="l">
              <a:lnSpc>
                <a:spcPct val="115000"/>
              </a:lnSpc>
              <a:spcBef>
                <a:spcPts val="1200"/>
              </a:spcBef>
              <a:spcAft>
                <a:spcPts val="0"/>
              </a:spcAft>
              <a:buNone/>
            </a:pPr>
            <a:r>
              <a:rPr lang="en" sz="1600">
                <a:latin typeface="PT Sans Narrow"/>
                <a:ea typeface="PT Sans Narrow"/>
                <a:cs typeface="PT Sans Narrow"/>
                <a:sym typeface="PT Sans Narrow"/>
              </a:rPr>
              <a:t>The use of music in boarding schools and its evolution into a form of resistance.</a:t>
            </a:r>
            <a:endParaRPr sz="1600">
              <a:latin typeface="PT Sans Narrow"/>
              <a:ea typeface="PT Sans Narrow"/>
              <a:cs typeface="PT Sans Narrow"/>
              <a:sym typeface="PT Sans Narrow"/>
            </a:endParaRPr>
          </a:p>
          <a:p>
            <a:pPr indent="0" lvl="0" marL="0" rtl="0" algn="l">
              <a:lnSpc>
                <a:spcPct val="115000"/>
              </a:lnSpc>
              <a:spcBef>
                <a:spcPts val="1200"/>
              </a:spcBef>
              <a:spcAft>
                <a:spcPts val="0"/>
              </a:spcAft>
              <a:buNone/>
            </a:pPr>
            <a:r>
              <a:rPr lang="en" sz="1600">
                <a:latin typeface="PT Sans Narrow"/>
                <a:ea typeface="PT Sans Narrow"/>
                <a:cs typeface="PT Sans Narrow"/>
                <a:sym typeface="PT Sans Narrow"/>
              </a:rPr>
              <a:t>Sovereignty of tribal nations and the importance of cultural expression.</a:t>
            </a:r>
            <a:endParaRPr sz="1600">
              <a:latin typeface="PT Sans Narrow"/>
              <a:ea typeface="PT Sans Narrow"/>
              <a:cs typeface="PT Sans Narrow"/>
              <a:sym typeface="PT Sans Narrow"/>
            </a:endParaRPr>
          </a:p>
          <a:p>
            <a:pPr indent="0" lvl="0" marL="0" rtl="0" algn="l">
              <a:lnSpc>
                <a:spcPct val="115000"/>
              </a:lnSpc>
              <a:spcBef>
                <a:spcPts val="1200"/>
              </a:spcBef>
              <a:spcAft>
                <a:spcPts val="1200"/>
              </a:spcAft>
              <a:buNone/>
            </a:pPr>
            <a:r>
              <a:rPr lang="en" sz="1600">
                <a:latin typeface="PT Sans Narrow"/>
                <a:ea typeface="PT Sans Narrow"/>
                <a:cs typeface="PT Sans Narrow"/>
                <a:sym typeface="PT Sans Narrow"/>
              </a:rPr>
              <a:t>Resilience through music during movements such as AIM (American Indian Movement), 1969 Tribes of All Nations Occupation of Alcatraz Island and the resistance at Standing Rock #NoDAPL</a:t>
            </a:r>
            <a:endParaRPr b="1">
              <a:latin typeface="PT Sans Narrow"/>
              <a:ea typeface="PT Sans Narrow"/>
              <a:cs typeface="PT Sans Narrow"/>
              <a:sym typeface="PT Sans Narrow"/>
            </a:endParaRPr>
          </a:p>
        </p:txBody>
      </p:sp>
      <p:pic>
        <p:nvPicPr>
          <p:cNvPr id="80" name="Google Shape;80;p15" title="istockphoto-148414709-612x612.jpg"/>
          <p:cNvPicPr preferRelativeResize="0"/>
          <p:nvPr/>
        </p:nvPicPr>
        <p:blipFill>
          <a:blip r:embed="rId3">
            <a:alphaModFix/>
          </a:blip>
          <a:stretch>
            <a:fillRect/>
          </a:stretch>
        </p:blipFill>
        <p:spPr>
          <a:xfrm>
            <a:off x="4713525" y="1192100"/>
            <a:ext cx="4118775" cy="2759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Tribal History/Shared History Essential Understandings</a:t>
            </a:r>
            <a:endParaRPr/>
          </a:p>
        </p:txBody>
      </p:sp>
      <p:sp>
        <p:nvSpPr>
          <p:cNvPr id="86" name="Google Shape;86;p16"/>
          <p:cNvSpPr txBox="1"/>
          <p:nvPr>
            <p:ph idx="1" type="body"/>
          </p:nvPr>
        </p:nvSpPr>
        <p:spPr>
          <a:xfrm>
            <a:off x="311700" y="1152475"/>
            <a:ext cx="3828300" cy="3402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700">
                <a:solidFill>
                  <a:srgbClr val="000000"/>
                </a:solidFill>
                <a:latin typeface="PT Sans Narrow"/>
                <a:ea typeface="PT Sans Narrow"/>
                <a:cs typeface="PT Sans Narrow"/>
                <a:sym typeface="PT Sans Narrow"/>
              </a:rPr>
              <a:t>Connections: </a:t>
            </a:r>
            <a:endParaRPr b="1"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700">
                <a:solidFill>
                  <a:srgbClr val="000000"/>
                </a:solidFill>
                <a:latin typeface="PT Sans Narrow"/>
                <a:ea typeface="PT Sans Narrow"/>
                <a:cs typeface="PT Sans Narrow"/>
                <a:sym typeface="PT Sans Narrow"/>
              </a:rPr>
              <a:t>Essential Understandings 1: Indigenous peoples have lived in Oregon since time immemorial.</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700">
                <a:solidFill>
                  <a:srgbClr val="000000"/>
                </a:solidFill>
                <a:latin typeface="PT Sans Narrow"/>
                <a:ea typeface="PT Sans Narrow"/>
                <a:cs typeface="PT Sans Narrow"/>
                <a:sym typeface="PT Sans Narrow"/>
              </a:rPr>
              <a:t>Essential Understandings 8 &amp; 9: Treaties, federal policy, and genocide disrupted but did not erase Indigenous presence.</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700">
                <a:solidFill>
                  <a:srgbClr val="000000"/>
                </a:solidFill>
                <a:latin typeface="PT Sans Narrow"/>
                <a:ea typeface="PT Sans Narrow"/>
                <a:cs typeface="PT Sans Narrow"/>
                <a:sym typeface="PT Sans Narrow"/>
              </a:rPr>
              <a:t>Essential Understandings 10: Indigenous efforts toward revitalization and reclamation are active and ongoing.</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t/>
            </a:r>
            <a:endParaRPr sz="2900">
              <a:solidFill>
                <a:srgbClr val="000000"/>
              </a:solidFill>
              <a:latin typeface="PT Sans Narrow"/>
              <a:ea typeface="PT Sans Narrow"/>
              <a:cs typeface="PT Sans Narrow"/>
              <a:sym typeface="PT Sans Narrow"/>
            </a:endParaRPr>
          </a:p>
        </p:txBody>
      </p:sp>
      <p:pic>
        <p:nvPicPr>
          <p:cNvPr id="87" name="Google Shape;87;p16" title="youareon.jpg"/>
          <p:cNvPicPr preferRelativeResize="0"/>
          <p:nvPr/>
        </p:nvPicPr>
        <p:blipFill>
          <a:blip r:embed="rId3">
            <a:alphaModFix/>
          </a:blip>
          <a:stretch>
            <a:fillRect/>
          </a:stretch>
        </p:blipFill>
        <p:spPr>
          <a:xfrm>
            <a:off x="4292400" y="1304825"/>
            <a:ext cx="4699201" cy="31719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Implementing DEI Competency &amp; Relevancy</a:t>
            </a:r>
            <a:endParaRPr/>
          </a:p>
        </p:txBody>
      </p:sp>
      <p:sp>
        <p:nvSpPr>
          <p:cNvPr id="93" name="Google Shape;93;p17"/>
          <p:cNvSpPr txBox="1"/>
          <p:nvPr>
            <p:ph idx="1" type="body"/>
          </p:nvPr>
        </p:nvSpPr>
        <p:spPr>
          <a:xfrm>
            <a:off x="311700" y="1152475"/>
            <a:ext cx="4100100" cy="3286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Use culturally relevant music to connect Indigenous histories with present-day social justice.</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Explore how music reinforces identity and fosters resilience.</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Utilize Oregon Department of Education’s Tribal Consultation Toolkit for respectful engagement with tribes.</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t/>
            </a:r>
            <a:endParaRPr sz="2000">
              <a:solidFill>
                <a:srgbClr val="000000"/>
              </a:solidFill>
              <a:latin typeface="PT Sans Narrow"/>
              <a:ea typeface="PT Sans Narrow"/>
              <a:cs typeface="PT Sans Narrow"/>
              <a:sym typeface="PT Sans Narrow"/>
            </a:endParaRPr>
          </a:p>
        </p:txBody>
      </p:sp>
      <p:pic>
        <p:nvPicPr>
          <p:cNvPr id="94" name="Google Shape;94;p17" title="oregon-tribes-map_1060_2.jpg"/>
          <p:cNvPicPr preferRelativeResize="0"/>
          <p:nvPr/>
        </p:nvPicPr>
        <p:blipFill>
          <a:blip r:embed="rId3">
            <a:alphaModFix/>
          </a:blip>
          <a:stretch>
            <a:fillRect/>
          </a:stretch>
        </p:blipFill>
        <p:spPr>
          <a:xfrm>
            <a:off x="4411800" y="1335788"/>
            <a:ext cx="4427400" cy="29195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1: Music and Protest</a:t>
            </a:r>
            <a:endParaRPr/>
          </a:p>
        </p:txBody>
      </p:sp>
      <p:sp>
        <p:nvSpPr>
          <p:cNvPr id="100" name="Google Shape;100;p18"/>
          <p:cNvSpPr txBox="1"/>
          <p:nvPr>
            <p:ph idx="1" type="body"/>
          </p:nvPr>
        </p:nvSpPr>
        <p:spPr>
          <a:xfrm>
            <a:off x="311700" y="1152475"/>
            <a:ext cx="4260300" cy="34020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rPr lang="en" sz="2821">
                <a:solidFill>
                  <a:srgbClr val="000000"/>
                </a:solidFill>
                <a:latin typeface="PT Sans Narrow"/>
                <a:ea typeface="PT Sans Narrow"/>
                <a:cs typeface="PT Sans Narrow"/>
                <a:sym typeface="PT Sans Narrow"/>
              </a:rPr>
              <a:t>Introduce social protest and how music spreads awareness of social issues</a:t>
            </a:r>
            <a:endParaRPr sz="2821">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2821">
                <a:solidFill>
                  <a:srgbClr val="000000"/>
                </a:solidFill>
                <a:latin typeface="PT Sans Narrow"/>
                <a:ea typeface="PT Sans Narrow"/>
                <a:cs typeface="PT Sans Narrow"/>
                <a:sym typeface="PT Sans Narrow"/>
              </a:rPr>
              <a:t>Listening: Indigenous protest songs (e.g., “Ballad of Ira Hayes,” “Look at Us”)</a:t>
            </a:r>
            <a:endParaRPr sz="2821">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t/>
            </a:r>
            <a:endParaRPr/>
          </a:p>
        </p:txBody>
      </p:sp>
      <p:pic>
        <p:nvPicPr>
          <p:cNvPr id="101" name="Google Shape;101;p18" title="hqdefault.jpg"/>
          <p:cNvPicPr preferRelativeResize="0"/>
          <p:nvPr/>
        </p:nvPicPr>
        <p:blipFill rotWithShape="1">
          <a:blip r:embed="rId3">
            <a:alphaModFix/>
          </a:blip>
          <a:srcRect b="0" l="14580" r="15016" t="0"/>
          <a:stretch/>
        </p:blipFill>
        <p:spPr>
          <a:xfrm>
            <a:off x="5029500" y="1152475"/>
            <a:ext cx="3083550" cy="3103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a:t>
            </a:r>
            <a:endParaRPr/>
          </a:p>
        </p:txBody>
      </p:sp>
      <p:sp>
        <p:nvSpPr>
          <p:cNvPr id="107" name="Google Shape;107;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2821">
                <a:solidFill>
                  <a:srgbClr val="000000"/>
                </a:solidFill>
                <a:latin typeface="PT Sans Narrow"/>
                <a:ea typeface="PT Sans Narrow"/>
                <a:cs typeface="PT Sans Narrow"/>
                <a:sym typeface="PT Sans Narrow"/>
              </a:rPr>
              <a:t>Students write protest lyrics about immediate issues. Suggest the students change the words to a popular song. If they are willing to share their lyrics, let the students give positive feedback.</a:t>
            </a:r>
            <a:endParaRPr sz="2821">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lang="en" sz="2821">
                <a:solidFill>
                  <a:srgbClr val="000000"/>
                </a:solidFill>
                <a:latin typeface="PT Sans Narrow"/>
                <a:ea typeface="PT Sans Narrow"/>
                <a:cs typeface="PT Sans Narrow"/>
                <a:sym typeface="PT Sans Narrow"/>
              </a:rPr>
              <a:t>Exit Ticket: Reflect on the impact of banned music. Do students believe it makes a difference to social issues? Have they learned things they wouldn’t have known because of protest music?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Reflection and Discussion</a:t>
            </a:r>
            <a:endParaRPr/>
          </a:p>
        </p:txBody>
      </p:sp>
      <p:sp>
        <p:nvSpPr>
          <p:cNvPr id="113" name="Google Shape;113;p20"/>
          <p:cNvSpPr txBox="1"/>
          <p:nvPr>
            <p:ph idx="1" type="body"/>
          </p:nvPr>
        </p:nvSpPr>
        <p:spPr>
          <a:xfrm>
            <a:off x="311700" y="1152475"/>
            <a:ext cx="4260300" cy="35949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1200"/>
              </a:spcAft>
              <a:buNone/>
            </a:pPr>
            <a:r>
              <a:rPr lang="en" sz="4110">
                <a:solidFill>
                  <a:srgbClr val="000000"/>
                </a:solidFill>
                <a:latin typeface="PT Sans Narrow"/>
                <a:ea typeface="PT Sans Narrow"/>
                <a:cs typeface="PT Sans Narrow"/>
                <a:sym typeface="PT Sans Narrow"/>
              </a:rPr>
              <a:t>What issues concern your students? Are they passionate about climate justice, gender equality or something else? What is their preferred way to share their concerns?</a:t>
            </a:r>
            <a:endParaRPr>
              <a:solidFill>
                <a:srgbClr val="000000"/>
              </a:solidFill>
              <a:latin typeface="PT Sans Narrow"/>
              <a:ea typeface="PT Sans Narrow"/>
              <a:cs typeface="PT Sans Narrow"/>
              <a:sym typeface="PT Sans Narrow"/>
            </a:endParaRPr>
          </a:p>
        </p:txBody>
      </p:sp>
      <p:pic>
        <p:nvPicPr>
          <p:cNvPr id="114" name="Google Shape;114;p20" title="download.jpg"/>
          <p:cNvPicPr preferRelativeResize="0"/>
          <p:nvPr/>
        </p:nvPicPr>
        <p:blipFill>
          <a:blip r:embed="rId3">
            <a:alphaModFix/>
          </a:blip>
          <a:stretch>
            <a:fillRect/>
          </a:stretch>
        </p:blipFill>
        <p:spPr>
          <a:xfrm>
            <a:off x="4724400" y="1204938"/>
            <a:ext cx="4107900" cy="27336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2: Suppression of Native Music</a:t>
            </a:r>
            <a:endParaRPr/>
          </a:p>
        </p:txBody>
      </p:sp>
      <p:sp>
        <p:nvSpPr>
          <p:cNvPr id="120" name="Google Shape;120;p21"/>
          <p:cNvSpPr txBox="1"/>
          <p:nvPr>
            <p:ph idx="1" type="body"/>
          </p:nvPr>
        </p:nvSpPr>
        <p:spPr>
          <a:xfrm>
            <a:off x="311700" y="1205175"/>
            <a:ext cx="8441100" cy="3363600"/>
          </a:xfrm>
          <a:prstGeom prst="rect">
            <a:avLst/>
          </a:prstGeom>
        </p:spPr>
        <p:txBody>
          <a:bodyPr anchorCtr="0" anchor="t" bIns="91425" lIns="91425" spcFirstLastPara="1" rIns="91425" wrap="square" tIns="91425">
            <a:normAutofit fontScale="85000"/>
          </a:bodyPr>
          <a:lstStyle/>
          <a:p>
            <a:pPr indent="0" lvl="0" marL="0" rtl="0" algn="l">
              <a:spcBef>
                <a:spcPts val="1200"/>
              </a:spcBef>
              <a:spcAft>
                <a:spcPts val="0"/>
              </a:spcAft>
              <a:buNone/>
            </a:pPr>
            <a:r>
              <a:rPr lang="en" sz="2100">
                <a:solidFill>
                  <a:srgbClr val="000000"/>
                </a:solidFill>
                <a:latin typeface="PT Sans Narrow"/>
                <a:ea typeface="PT Sans Narrow"/>
                <a:cs typeface="PT Sans Narrow"/>
                <a:sym typeface="PT Sans Narrow"/>
              </a:rPr>
              <a:t>Examine musical suppression in boarding schools. Banning Indigenous language and music and replacing that with English language and Christian music was intended to “kill the Indian” and assimilate Indigenous people.</a:t>
            </a:r>
            <a:endParaRPr sz="21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2100">
                <a:solidFill>
                  <a:srgbClr val="000000"/>
                </a:solidFill>
                <a:latin typeface="PT Sans Narrow"/>
                <a:ea typeface="PT Sans Narrow"/>
                <a:cs typeface="PT Sans Narrow"/>
                <a:sym typeface="PT Sans Narrow"/>
              </a:rPr>
              <a:t>“During the year the students have received class instructions in vocal music. They are learning to sing by note and are drilled regularly in chorus-singing. The singing exercises are a great profit, and our hymns[4] and choruses seem now to afford more pleasure than did formerly the meaningless monotones and minor wails of their savage life. (United States Office of the Commissioner of Indian Affairs 1881, 185)”</a:t>
            </a:r>
            <a:endParaRPr sz="21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511">
                <a:solidFill>
                  <a:srgbClr val="000000"/>
                </a:solidFill>
                <a:latin typeface="PT Sans Narrow"/>
                <a:ea typeface="PT Sans Narrow"/>
                <a:cs typeface="PT Sans Narrow"/>
                <a:sym typeface="PT Sans Narrow"/>
              </a:rPr>
              <a:t>U.S. Office of the Commissioner of Indian Affairs. 1881. Annual report of the Commissioner of Indian Affairs. https://perma.cc/J7BP-MPHS</a:t>
            </a:r>
            <a:endParaRPr sz="1511">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t/>
            </a:r>
            <a:endParaRPr sz="2100">
              <a:solidFill>
                <a:srgbClr val="000000"/>
              </a:solidFill>
              <a:latin typeface="PT Sans Narrow"/>
              <a:ea typeface="PT Sans Narrow"/>
              <a:cs typeface="PT Sans Narrow"/>
              <a:sym typeface="PT Sans Narrow"/>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