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T Sans Narrow"/>
      <p:regular r:id="rId16"/>
      <p:bold r:id="rId17"/>
    </p:embeddedFont>
    <p:embeddedFont>
      <p:font typeface="Open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TSansNarrow-bold.fntdata"/><Relationship Id="rId16" Type="http://schemas.openxmlformats.org/officeDocument/2006/relationships/font" Target="fonts/PTSansNarrow-regular.fntdata"/><Relationship Id="rId5" Type="http://schemas.openxmlformats.org/officeDocument/2006/relationships/notesMaster" Target="notesMasters/notesMaster1.xml"/><Relationship Id="rId19" Type="http://schemas.openxmlformats.org/officeDocument/2006/relationships/font" Target="fonts/OpenSans-bold.fntdata"/><Relationship Id="rId6" Type="http://schemas.openxmlformats.org/officeDocument/2006/relationships/slide" Target="slides/slide1.xml"/><Relationship Id="rId18"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
              <a:t>Martha Redbone singing “Drums” at the 2018 Smithsonian Folklife Festival. Credit: Roadwork Center.</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1"/>
          <p:cNvSpPr txBox="1"/>
          <p:nvPr>
            <p:ph hasCustomPrompt="1" type="title"/>
          </p:nvPr>
        </p:nvSpPr>
        <p:spPr>
          <a:xfrm>
            <a:off x="311700" y="1304850"/>
            <a:ext cx="8520600" cy="1538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3"/>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24" name="Google Shape;24;p3"/>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5" name="Google Shape;2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4"/>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4"/>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p:txBody>
      </p:sp>
      <p:sp>
        <p:nvSpPr>
          <p:cNvPr id="29" name="Google Shape;2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dk2"/>
              </a:buClr>
              <a:buSzPts val="5400"/>
              <a:buNone/>
              <a:defRPr b="0" sz="5400">
                <a:solidFill>
                  <a:schemeClr val="dk2"/>
                </a:solidFill>
              </a:defRPr>
            </a:lvl1pPr>
            <a:lvl2pPr lvl="1" algn="l">
              <a:lnSpc>
                <a:spcPct val="100000"/>
              </a:lnSpc>
              <a:spcBef>
                <a:spcPts val="0"/>
              </a:spcBef>
              <a:spcAft>
                <a:spcPts val="0"/>
              </a:spcAft>
              <a:buClr>
                <a:schemeClr val="dk2"/>
              </a:buClr>
              <a:buSzPts val="5400"/>
              <a:buNone/>
              <a:defRPr b="0" sz="5400">
                <a:solidFill>
                  <a:schemeClr val="dk2"/>
                </a:solidFill>
              </a:defRPr>
            </a:lvl2pPr>
            <a:lvl3pPr lvl="2" algn="l">
              <a:lnSpc>
                <a:spcPct val="100000"/>
              </a:lnSpc>
              <a:spcBef>
                <a:spcPts val="0"/>
              </a:spcBef>
              <a:spcAft>
                <a:spcPts val="0"/>
              </a:spcAft>
              <a:buClr>
                <a:schemeClr val="dk2"/>
              </a:buClr>
              <a:buSzPts val="5400"/>
              <a:buNone/>
              <a:defRPr b="0" sz="5400">
                <a:solidFill>
                  <a:schemeClr val="dk2"/>
                </a:solidFill>
              </a:defRPr>
            </a:lvl3pPr>
            <a:lvl4pPr lvl="3" algn="l">
              <a:lnSpc>
                <a:spcPct val="100000"/>
              </a:lnSpc>
              <a:spcBef>
                <a:spcPts val="0"/>
              </a:spcBef>
              <a:spcAft>
                <a:spcPts val="0"/>
              </a:spcAft>
              <a:buClr>
                <a:schemeClr val="dk2"/>
              </a:buClr>
              <a:buSzPts val="5400"/>
              <a:buNone/>
              <a:defRPr b="0" sz="5400">
                <a:solidFill>
                  <a:schemeClr val="dk2"/>
                </a:solidFill>
              </a:defRPr>
            </a:lvl4pPr>
            <a:lvl5pPr lvl="4" algn="l">
              <a:lnSpc>
                <a:spcPct val="100000"/>
              </a:lnSpc>
              <a:spcBef>
                <a:spcPts val="0"/>
              </a:spcBef>
              <a:spcAft>
                <a:spcPts val="0"/>
              </a:spcAft>
              <a:buClr>
                <a:schemeClr val="dk2"/>
              </a:buClr>
              <a:buSzPts val="5400"/>
              <a:buNone/>
              <a:defRPr b="0" sz="5400">
                <a:solidFill>
                  <a:schemeClr val="dk2"/>
                </a:solidFill>
              </a:defRPr>
            </a:lvl5pPr>
            <a:lvl6pPr lvl="5" algn="l">
              <a:lnSpc>
                <a:spcPct val="100000"/>
              </a:lnSpc>
              <a:spcBef>
                <a:spcPts val="0"/>
              </a:spcBef>
              <a:spcAft>
                <a:spcPts val="0"/>
              </a:spcAft>
              <a:buClr>
                <a:schemeClr val="dk2"/>
              </a:buClr>
              <a:buSzPts val="5400"/>
              <a:buNone/>
              <a:defRPr b="0" sz="5400">
                <a:solidFill>
                  <a:schemeClr val="dk2"/>
                </a:solidFill>
              </a:defRPr>
            </a:lvl6pPr>
            <a:lvl7pPr lvl="6" algn="l">
              <a:lnSpc>
                <a:spcPct val="100000"/>
              </a:lnSpc>
              <a:spcBef>
                <a:spcPts val="0"/>
              </a:spcBef>
              <a:spcAft>
                <a:spcPts val="0"/>
              </a:spcAft>
              <a:buClr>
                <a:schemeClr val="dk2"/>
              </a:buClr>
              <a:buSzPts val="5400"/>
              <a:buNone/>
              <a:defRPr b="0" sz="5400">
                <a:solidFill>
                  <a:schemeClr val="dk2"/>
                </a:solidFill>
              </a:defRPr>
            </a:lvl7pPr>
            <a:lvl8pPr lvl="7" algn="l">
              <a:lnSpc>
                <a:spcPct val="100000"/>
              </a:lnSpc>
              <a:spcBef>
                <a:spcPts val="0"/>
              </a:spcBef>
              <a:spcAft>
                <a:spcPts val="0"/>
              </a:spcAft>
              <a:buClr>
                <a:schemeClr val="dk2"/>
              </a:buClr>
              <a:buSzPts val="5400"/>
              <a:buNone/>
              <a:defRPr b="0" sz="5400">
                <a:solidFill>
                  <a:schemeClr val="dk2"/>
                </a:solidFill>
              </a:defRPr>
            </a:lvl8pPr>
            <a:lvl9pPr lvl="8" algn="l">
              <a:lnSpc>
                <a:spcPct val="100000"/>
              </a:lnSpc>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1pPr>
            <a:lvl2pPr lvl="1"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2pPr>
            <a:lvl3pPr lvl="2"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3pPr>
            <a:lvl4pPr lvl="3"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4pPr>
            <a:lvl5pPr lvl="4"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5pPr>
            <a:lvl6pPr lvl="5"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6pPr>
            <a:lvl7pPr lvl="6"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7pPr>
            <a:lvl8pPr lvl="7"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8pPr>
            <a:lvl9pPr lvl="8"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1pPr>
            <a:lvl2pPr indent="-317500" lvl="1" marL="914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2pPr>
            <a:lvl3pPr indent="-317500" lvl="2" marL="1371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77"/>
            <a:ext cx="7136700" cy="12318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201139"/>
              <a:buNone/>
            </a:pPr>
            <a:r>
              <a:rPr lang="en" sz="2983"/>
              <a:t>Unit One:  </a:t>
            </a:r>
            <a:endParaRPr sz="2983"/>
          </a:p>
          <a:p>
            <a:pPr indent="0" lvl="0" marL="0" rtl="0" algn="ctr">
              <a:lnSpc>
                <a:spcPct val="100000"/>
              </a:lnSpc>
              <a:spcBef>
                <a:spcPts val="0"/>
              </a:spcBef>
              <a:spcAft>
                <a:spcPts val="0"/>
              </a:spcAft>
              <a:buSzPct val="143643"/>
              <a:buNone/>
            </a:pPr>
            <a:r>
              <a:rPr lang="en" sz="4177"/>
              <a:t>Exploration of Native American Music</a:t>
            </a:r>
            <a:endParaRPr sz="4177"/>
          </a:p>
        </p:txBody>
      </p:sp>
      <p:sp>
        <p:nvSpPr>
          <p:cNvPr id="67" name="Google Shape;67;p13"/>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ctr">
              <a:lnSpc>
                <a:spcPct val="100000"/>
              </a:lnSpc>
              <a:spcBef>
                <a:spcPts val="0"/>
              </a:spcBef>
              <a:spcAft>
                <a:spcPts val="0"/>
              </a:spcAft>
              <a:buSzPct val="108108"/>
              <a:buNone/>
            </a:pPr>
            <a:r>
              <a:t/>
            </a:r>
            <a:endParaRPr/>
          </a:p>
          <a:p>
            <a:pPr indent="0" lvl="0" marL="0" rtl="0" algn="ctr">
              <a:lnSpc>
                <a:spcPct val="100000"/>
              </a:lnSpc>
              <a:spcBef>
                <a:spcPts val="0"/>
              </a:spcBef>
              <a:spcAft>
                <a:spcPts val="0"/>
              </a:spcAft>
              <a:buSzPct val="108108"/>
              <a:buNone/>
            </a:pPr>
            <a:r>
              <a:rPr lang="en"/>
              <a:t>Teresa Cisneros with Angie Morrill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Presentations</a:t>
            </a:r>
            <a:endParaRPr/>
          </a:p>
        </p:txBody>
      </p:sp>
      <p:sp>
        <p:nvSpPr>
          <p:cNvPr id="127" name="Google Shape;127;p22"/>
          <p:cNvSpPr txBox="1"/>
          <p:nvPr>
            <p:ph idx="1" type="body"/>
          </p:nvPr>
        </p:nvSpPr>
        <p:spPr>
          <a:xfrm>
            <a:off x="311700" y="1152475"/>
            <a:ext cx="42603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800"/>
              <a:buNone/>
            </a:pPr>
            <a:r>
              <a:rPr lang="en" sz="2900">
                <a:latin typeface="PT Sans Narrow"/>
                <a:ea typeface="PT Sans Narrow"/>
                <a:cs typeface="PT Sans Narrow"/>
                <a:sym typeface="PT Sans Narrow"/>
              </a:rPr>
              <a:t>The students will present their research singly, in groups or grouped by genre. </a:t>
            </a:r>
            <a:endParaRPr sz="2900">
              <a:latin typeface="PT Sans Narrow"/>
              <a:ea typeface="PT Sans Narrow"/>
              <a:cs typeface="PT Sans Narrow"/>
              <a:sym typeface="PT Sans Narrow"/>
            </a:endParaRPr>
          </a:p>
          <a:p>
            <a:pPr indent="0" lvl="0" marL="0" rtl="0" algn="l">
              <a:lnSpc>
                <a:spcPct val="115000"/>
              </a:lnSpc>
              <a:spcBef>
                <a:spcPts val="1200"/>
              </a:spcBef>
              <a:spcAft>
                <a:spcPts val="1200"/>
              </a:spcAft>
              <a:buSzPts val="1800"/>
              <a:buNone/>
            </a:pPr>
            <a:r>
              <a:rPr lang="en" sz="2900">
                <a:latin typeface="PT Sans Narrow"/>
                <a:ea typeface="PT Sans Narrow"/>
                <a:cs typeface="PT Sans Narrow"/>
                <a:sym typeface="PT Sans Narrow"/>
              </a:rPr>
              <a:t>What questions do you have that they might share?</a:t>
            </a:r>
            <a:endParaRPr sz="2900">
              <a:latin typeface="PT Sans Narrow"/>
              <a:ea typeface="PT Sans Narrow"/>
              <a:cs typeface="PT Sans Narrow"/>
              <a:sym typeface="PT Sans Narrow"/>
            </a:endParaRPr>
          </a:p>
        </p:txBody>
      </p:sp>
      <p:pic>
        <p:nvPicPr>
          <p:cNvPr id="128" name="Google Shape;128;p22" title="download-1.jpg"/>
          <p:cNvPicPr preferRelativeResize="0"/>
          <p:nvPr/>
        </p:nvPicPr>
        <p:blipFill rotWithShape="1">
          <a:blip r:embed="rId3">
            <a:alphaModFix/>
          </a:blip>
          <a:srcRect b="0" l="0" r="0" t="0"/>
          <a:stretch/>
        </p:blipFill>
        <p:spPr>
          <a:xfrm>
            <a:off x="5289200" y="447526"/>
            <a:ext cx="3358450" cy="4248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Opening Activity</a:t>
            </a:r>
            <a:endParaRPr/>
          </a:p>
        </p:txBody>
      </p:sp>
      <p:sp>
        <p:nvSpPr>
          <p:cNvPr id="73" name="Google Shape;73;p14"/>
          <p:cNvSpPr txBox="1"/>
          <p:nvPr>
            <p:ph idx="1" type="body"/>
          </p:nvPr>
        </p:nvSpPr>
        <p:spPr>
          <a:xfrm>
            <a:off x="311700" y="1152475"/>
            <a:ext cx="8427000" cy="3408300"/>
          </a:xfrm>
          <a:prstGeom prst="rect">
            <a:avLst/>
          </a:prstGeom>
          <a:noFill/>
          <a:ln>
            <a:noFill/>
          </a:ln>
        </p:spPr>
        <p:txBody>
          <a:bodyPr anchorCtr="0" anchor="t" bIns="91425" lIns="91425" spcFirstLastPara="1" rIns="91425" wrap="square" tIns="91425">
            <a:normAutofit/>
          </a:bodyPr>
          <a:lstStyle/>
          <a:p>
            <a:pPr indent="-355600" lvl="0" marL="457200" rtl="0" algn="l">
              <a:lnSpc>
                <a:spcPct val="115000"/>
              </a:lnSpc>
              <a:spcBef>
                <a:spcPts val="0"/>
              </a:spcBef>
              <a:spcAft>
                <a:spcPts val="0"/>
              </a:spcAft>
              <a:buClr>
                <a:srgbClr val="000000"/>
              </a:buClr>
              <a:buSzPts val="2000"/>
              <a:buFont typeface="PT Sans Narrow"/>
              <a:buChar char="●"/>
            </a:pPr>
            <a:r>
              <a:rPr lang="en" sz="2000">
                <a:solidFill>
                  <a:srgbClr val="000000"/>
                </a:solidFill>
                <a:latin typeface="PT Sans Narrow"/>
                <a:ea typeface="PT Sans Narrow"/>
                <a:cs typeface="PT Sans Narrow"/>
                <a:sym typeface="PT Sans Narrow"/>
              </a:rPr>
              <a:t>Introduce yourself and share what music you are listening to and enjoying right now?</a:t>
            </a:r>
            <a:endParaRPr sz="2000">
              <a:solidFill>
                <a:srgbClr val="000000"/>
              </a:solidFill>
              <a:latin typeface="PT Sans Narrow"/>
              <a:ea typeface="PT Sans Narrow"/>
              <a:cs typeface="PT Sans Narrow"/>
              <a:sym typeface="PT Sans Narrow"/>
            </a:endParaRPr>
          </a:p>
          <a:p>
            <a:pPr indent="-355600" lvl="0" marL="457200" rtl="0" algn="l">
              <a:lnSpc>
                <a:spcPct val="115000"/>
              </a:lnSpc>
              <a:spcBef>
                <a:spcPts val="0"/>
              </a:spcBef>
              <a:spcAft>
                <a:spcPts val="0"/>
              </a:spcAft>
              <a:buClr>
                <a:srgbClr val="000000"/>
              </a:buClr>
              <a:buSzPts val="2000"/>
              <a:buFont typeface="PT Sans Narrow"/>
              <a:buChar char="●"/>
            </a:pPr>
            <a:r>
              <a:rPr lang="en" sz="2000">
                <a:solidFill>
                  <a:srgbClr val="000000"/>
                </a:solidFill>
                <a:latin typeface="PT Sans Narrow"/>
                <a:ea typeface="PT Sans Narrow"/>
                <a:cs typeface="PT Sans Narrow"/>
                <a:sym typeface="PT Sans Narrow"/>
              </a:rPr>
              <a:t>How do you think musician’s backgrounds influence the music they create?</a:t>
            </a:r>
            <a:endParaRPr sz="2000">
              <a:solidFill>
                <a:srgbClr val="000000"/>
              </a:solidFill>
              <a:latin typeface="PT Sans Narrow"/>
              <a:ea typeface="PT Sans Narrow"/>
              <a:cs typeface="PT Sans Narrow"/>
              <a:sym typeface="PT Sans Narrow"/>
            </a:endParaRPr>
          </a:p>
          <a:p>
            <a:pPr indent="-355600" lvl="0" marL="457200" rtl="0" algn="l">
              <a:lnSpc>
                <a:spcPct val="115000"/>
              </a:lnSpc>
              <a:spcBef>
                <a:spcPts val="0"/>
              </a:spcBef>
              <a:spcAft>
                <a:spcPts val="0"/>
              </a:spcAft>
              <a:buClr>
                <a:srgbClr val="000000"/>
              </a:buClr>
              <a:buSzPts val="2000"/>
              <a:buFont typeface="PT Sans Narrow"/>
              <a:buChar char="●"/>
            </a:pPr>
            <a:r>
              <a:rPr lang="en" sz="2000">
                <a:solidFill>
                  <a:srgbClr val="000000"/>
                </a:solidFill>
                <a:latin typeface="PT Sans Narrow"/>
                <a:ea typeface="PT Sans Narrow"/>
                <a:cs typeface="PT Sans Narrow"/>
                <a:sym typeface="PT Sans Narrow"/>
              </a:rPr>
              <a:t>What do you like about this music?</a:t>
            </a:r>
            <a:endParaRPr sz="2000">
              <a:solidFill>
                <a:srgbClr val="000000"/>
              </a:solidFill>
              <a:latin typeface="PT Sans Narrow"/>
              <a:ea typeface="PT Sans Narrow"/>
              <a:cs typeface="PT Sans Narrow"/>
              <a:sym typeface="PT Sans Narrow"/>
            </a:endParaRPr>
          </a:p>
          <a:p>
            <a:pPr indent="-355600" lvl="0" marL="457200" rtl="0" algn="l">
              <a:lnSpc>
                <a:spcPct val="115000"/>
              </a:lnSpc>
              <a:spcBef>
                <a:spcPts val="0"/>
              </a:spcBef>
              <a:spcAft>
                <a:spcPts val="0"/>
              </a:spcAft>
              <a:buClr>
                <a:srgbClr val="000000"/>
              </a:buClr>
              <a:buSzPts val="2000"/>
              <a:buFont typeface="PT Sans Narrow"/>
              <a:buChar char="●"/>
            </a:pPr>
            <a:r>
              <a:rPr lang="en" sz="2000">
                <a:solidFill>
                  <a:srgbClr val="000000"/>
                </a:solidFill>
                <a:latin typeface="PT Sans Narrow"/>
                <a:ea typeface="PT Sans Narrow"/>
                <a:cs typeface="PT Sans Narrow"/>
                <a:sym typeface="PT Sans Narrow"/>
              </a:rPr>
              <a:t>Does the music you like fit into a genre?</a:t>
            </a:r>
            <a:endParaRPr sz="2000">
              <a:solidFill>
                <a:srgbClr val="000000"/>
              </a:solidFill>
              <a:latin typeface="PT Sans Narrow"/>
              <a:ea typeface="PT Sans Narrow"/>
              <a:cs typeface="PT Sans Narrow"/>
              <a:sym typeface="PT Sans Narrow"/>
            </a:endParaRPr>
          </a:p>
          <a:p>
            <a:pPr indent="-355600" lvl="0" marL="457200" rtl="0" algn="l">
              <a:lnSpc>
                <a:spcPct val="115000"/>
              </a:lnSpc>
              <a:spcBef>
                <a:spcPts val="0"/>
              </a:spcBef>
              <a:spcAft>
                <a:spcPts val="0"/>
              </a:spcAft>
              <a:buClr>
                <a:srgbClr val="000000"/>
              </a:buClr>
              <a:buSzPts val="2000"/>
              <a:buFont typeface="PT Sans Narrow"/>
              <a:buChar char="●"/>
            </a:pPr>
            <a:r>
              <a:rPr lang="en" sz="2000">
                <a:solidFill>
                  <a:srgbClr val="000000"/>
                </a:solidFill>
                <a:latin typeface="PT Sans Narrow"/>
                <a:ea typeface="PT Sans Narrow"/>
                <a:cs typeface="PT Sans Narrow"/>
                <a:sym typeface="PT Sans Narrow"/>
              </a:rPr>
              <a:t>Do you have any experience or knowledge of Native American music or musicians?</a:t>
            </a:r>
            <a:endParaRPr sz="2000">
              <a:solidFill>
                <a:srgbClr val="000000"/>
              </a:solidFill>
              <a:latin typeface="PT Sans Narrow"/>
              <a:ea typeface="PT Sans Narrow"/>
              <a:cs typeface="PT Sans Narrow"/>
              <a:sym typeface="PT Sans Narrow"/>
            </a:endParaRPr>
          </a:p>
          <a:p>
            <a:pPr indent="0" lvl="0" marL="0" rtl="0" algn="l">
              <a:lnSpc>
                <a:spcPct val="115000"/>
              </a:lnSpc>
              <a:spcBef>
                <a:spcPts val="1200"/>
              </a:spcBef>
              <a:spcAft>
                <a:spcPts val="0"/>
              </a:spcAft>
              <a:buSzPts val="1800"/>
              <a:buNone/>
            </a:pPr>
            <a:r>
              <a:rPr lang="en" sz="2000">
                <a:solidFill>
                  <a:srgbClr val="000000"/>
                </a:solidFill>
                <a:latin typeface="PT Sans Narrow"/>
                <a:ea typeface="PT Sans Narrow"/>
                <a:cs typeface="PT Sans Narrow"/>
                <a:sym typeface="PT Sans Narrow"/>
              </a:rPr>
              <a:t>We will explore some of the concepts and genres in the following slides.</a:t>
            </a:r>
            <a:endParaRPr sz="2000">
              <a:solidFill>
                <a:srgbClr val="000000"/>
              </a:solidFill>
              <a:latin typeface="PT Sans Narrow"/>
              <a:ea typeface="PT Sans Narrow"/>
              <a:cs typeface="PT Sans Narrow"/>
              <a:sym typeface="PT Sans Narrow"/>
            </a:endParaRPr>
          </a:p>
          <a:p>
            <a:pPr indent="0" lvl="0" marL="0" rtl="0" algn="l">
              <a:lnSpc>
                <a:spcPct val="115000"/>
              </a:lnSpc>
              <a:spcBef>
                <a:spcPts val="1200"/>
              </a:spcBef>
              <a:spcAft>
                <a:spcPts val="1200"/>
              </a:spcAft>
              <a:buSzPts val="1800"/>
              <a:buNone/>
            </a:pPr>
            <a:r>
              <a:t/>
            </a:r>
            <a:endParaRPr sz="2000">
              <a:solidFill>
                <a:srgbClr val="000000"/>
              </a:solidFill>
              <a:latin typeface="PT Sans Narrow"/>
              <a:ea typeface="PT Sans Narrow"/>
              <a:cs typeface="PT Sans Narrow"/>
              <a:sym typeface="PT Sans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Overview</a:t>
            </a:r>
            <a:endParaRPr/>
          </a:p>
        </p:txBody>
      </p:sp>
      <p:sp>
        <p:nvSpPr>
          <p:cNvPr id="79" name="Google Shape;79;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800"/>
              <a:buNone/>
            </a:pPr>
            <a:r>
              <a:t/>
            </a:r>
            <a:endParaRPr sz="1900">
              <a:solidFill>
                <a:srgbClr val="000000"/>
              </a:solidFill>
              <a:latin typeface="PT Sans Narrow"/>
              <a:ea typeface="PT Sans Narrow"/>
              <a:cs typeface="PT Sans Narrow"/>
              <a:sym typeface="PT Sans Narrow"/>
            </a:endParaRPr>
          </a:p>
          <a:p>
            <a:pPr indent="0" lvl="0" marL="0" rtl="0" algn="l">
              <a:lnSpc>
                <a:spcPct val="115000"/>
              </a:lnSpc>
              <a:spcBef>
                <a:spcPts val="1200"/>
              </a:spcBef>
              <a:spcAft>
                <a:spcPts val="0"/>
              </a:spcAft>
              <a:buSzPts val="1800"/>
              <a:buNone/>
            </a:pPr>
            <a:r>
              <a:rPr lang="en" sz="1900">
                <a:solidFill>
                  <a:srgbClr val="000000"/>
                </a:solidFill>
                <a:latin typeface="PT Sans Narrow"/>
                <a:ea typeface="PT Sans Narrow"/>
                <a:cs typeface="PT Sans Narrow"/>
                <a:sym typeface="PT Sans Narrow"/>
              </a:rPr>
              <a:t>This unit provides foundational knowledge of Native American musicians and their influences on musical genres</a:t>
            </a:r>
            <a:endParaRPr sz="1900">
              <a:solidFill>
                <a:srgbClr val="000000"/>
              </a:solidFill>
              <a:latin typeface="PT Sans Narrow"/>
              <a:ea typeface="PT Sans Narrow"/>
              <a:cs typeface="PT Sans Narrow"/>
              <a:sym typeface="PT Sans Narrow"/>
            </a:endParaRPr>
          </a:p>
          <a:p>
            <a:pPr indent="0" lvl="0" marL="0" rtl="0" algn="l">
              <a:lnSpc>
                <a:spcPct val="115000"/>
              </a:lnSpc>
              <a:spcBef>
                <a:spcPts val="1200"/>
              </a:spcBef>
              <a:spcAft>
                <a:spcPts val="0"/>
              </a:spcAft>
              <a:buSzPts val="1800"/>
              <a:buNone/>
            </a:pPr>
            <a:r>
              <a:rPr lang="en" sz="1900">
                <a:solidFill>
                  <a:srgbClr val="000000"/>
                </a:solidFill>
                <a:latin typeface="PT Sans Narrow"/>
                <a:ea typeface="PT Sans Narrow"/>
                <a:cs typeface="PT Sans Narrow"/>
                <a:sym typeface="PT Sans Narrow"/>
              </a:rPr>
              <a:t>Students will learn that while Indigenous people have been here since Time Immemorial they are also part of and contributing to modern communities</a:t>
            </a:r>
            <a:endParaRPr sz="1900">
              <a:solidFill>
                <a:srgbClr val="000000"/>
              </a:solidFill>
              <a:latin typeface="PT Sans Narrow"/>
              <a:ea typeface="PT Sans Narrow"/>
              <a:cs typeface="PT Sans Narrow"/>
              <a:sym typeface="PT Sans Narrow"/>
            </a:endParaRPr>
          </a:p>
          <a:p>
            <a:pPr indent="0" lvl="0" marL="0" rtl="0" algn="l">
              <a:lnSpc>
                <a:spcPct val="115000"/>
              </a:lnSpc>
              <a:spcBef>
                <a:spcPts val="1200"/>
              </a:spcBef>
              <a:spcAft>
                <a:spcPts val="1200"/>
              </a:spcAft>
              <a:buSzPts val="1800"/>
              <a:buNone/>
            </a:pPr>
            <a:r>
              <a:rPr lang="en" sz="1900">
                <a:solidFill>
                  <a:srgbClr val="000000"/>
                </a:solidFill>
                <a:latin typeface="PT Sans Narrow"/>
                <a:ea typeface="PT Sans Narrow"/>
                <a:cs typeface="PT Sans Narrow"/>
                <a:sym typeface="PT Sans Narrow"/>
              </a:rPr>
              <a:t>This unit will prepare students to think about music and cultural influences and broaden their awareness of Native American music and genres</a:t>
            </a:r>
            <a:endParaRPr sz="1900">
              <a:solidFill>
                <a:srgbClr val="000000"/>
              </a:solidFill>
              <a:latin typeface="PT Sans Narrow"/>
              <a:ea typeface="PT Sans Narrow"/>
              <a:cs typeface="PT Sans Narrow"/>
              <a:sym typeface="PT Sans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Definition of Music Concepts</a:t>
            </a:r>
            <a:endParaRPr/>
          </a:p>
        </p:txBody>
      </p:sp>
      <p:sp>
        <p:nvSpPr>
          <p:cNvPr id="85" name="Google Shape;85;p16"/>
          <p:cNvSpPr txBox="1"/>
          <p:nvPr>
            <p:ph idx="1" type="body"/>
          </p:nvPr>
        </p:nvSpPr>
        <p:spPr>
          <a:xfrm>
            <a:off x="311700" y="1152475"/>
            <a:ext cx="4833000" cy="369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SzPts val="1800"/>
              <a:buNone/>
            </a:pPr>
            <a:r>
              <a:rPr b="1" lang="en" sz="2000">
                <a:solidFill>
                  <a:srgbClr val="000000"/>
                </a:solidFill>
                <a:latin typeface="PT Sans Narrow"/>
                <a:ea typeface="PT Sans Narrow"/>
                <a:cs typeface="PT Sans Narrow"/>
                <a:sym typeface="PT Sans Narrow"/>
              </a:rPr>
              <a:t>Contemporary Music</a:t>
            </a:r>
            <a:endParaRPr b="1" sz="2000">
              <a:solidFill>
                <a:srgbClr val="000000"/>
              </a:solidFill>
              <a:latin typeface="PT Sans Narrow"/>
              <a:ea typeface="PT Sans Narrow"/>
              <a:cs typeface="PT Sans Narrow"/>
              <a:sym typeface="PT Sans Narrow"/>
            </a:endParaRPr>
          </a:p>
          <a:p>
            <a:pPr indent="0" lvl="0" marL="0" rtl="0" algn="l">
              <a:lnSpc>
                <a:spcPct val="115000"/>
              </a:lnSpc>
              <a:spcBef>
                <a:spcPts val="1200"/>
              </a:spcBef>
              <a:spcAft>
                <a:spcPts val="0"/>
              </a:spcAft>
              <a:buSzPts val="1800"/>
              <a:buNone/>
            </a:pPr>
            <a:r>
              <a:rPr b="1" lang="en">
                <a:solidFill>
                  <a:srgbClr val="000000"/>
                </a:solidFill>
                <a:latin typeface="PT Sans Narrow"/>
                <a:ea typeface="PT Sans Narrow"/>
                <a:cs typeface="PT Sans Narrow"/>
                <a:sym typeface="PT Sans Narrow"/>
              </a:rPr>
              <a:t>Definition</a:t>
            </a:r>
            <a:r>
              <a:rPr lang="en">
                <a:solidFill>
                  <a:srgbClr val="000000"/>
                </a:solidFill>
                <a:latin typeface="PT Sans Narrow"/>
                <a:ea typeface="PT Sans Narrow"/>
                <a:cs typeface="PT Sans Narrow"/>
                <a:sym typeface="PT Sans Narrow"/>
              </a:rPr>
              <a:t>: Music that is performed and created using current rhythms, harmonies, and lyrical themes.</a:t>
            </a:r>
            <a:br>
              <a:rPr lang="en">
                <a:solidFill>
                  <a:srgbClr val="000000"/>
                </a:solidFill>
                <a:latin typeface="PT Sans Narrow"/>
                <a:ea typeface="PT Sans Narrow"/>
                <a:cs typeface="PT Sans Narrow"/>
                <a:sym typeface="PT Sans Narrow"/>
              </a:rPr>
            </a:br>
            <a:r>
              <a:rPr b="1" lang="en">
                <a:solidFill>
                  <a:srgbClr val="000000"/>
                </a:solidFill>
                <a:latin typeface="PT Sans Narrow"/>
                <a:ea typeface="PT Sans Narrow"/>
                <a:cs typeface="PT Sans Narrow"/>
                <a:sym typeface="PT Sans Narrow"/>
              </a:rPr>
              <a:t>Context</a:t>
            </a:r>
            <a:r>
              <a:rPr lang="en">
                <a:solidFill>
                  <a:srgbClr val="000000"/>
                </a:solidFill>
                <a:latin typeface="PT Sans Narrow"/>
                <a:ea typeface="PT Sans Narrow"/>
                <a:cs typeface="PT Sans Narrow"/>
                <a:sym typeface="PT Sans Narrow"/>
              </a:rPr>
              <a:t>: In Indigenous music, contemporary music can blend traditional sounds and storytelling with modern instruments, genres, and production techniques, helping connect Indigenous identities and cultural narratives with today’s audiences.</a:t>
            </a:r>
            <a:endParaRPr>
              <a:solidFill>
                <a:srgbClr val="000000"/>
              </a:solidFill>
              <a:latin typeface="PT Sans Narrow"/>
              <a:ea typeface="PT Sans Narrow"/>
              <a:cs typeface="PT Sans Narrow"/>
              <a:sym typeface="PT Sans Narrow"/>
            </a:endParaRPr>
          </a:p>
          <a:p>
            <a:pPr indent="0" lvl="0" marL="0" rtl="0" algn="l">
              <a:lnSpc>
                <a:spcPct val="115000"/>
              </a:lnSpc>
              <a:spcBef>
                <a:spcPts val="1200"/>
              </a:spcBef>
              <a:spcAft>
                <a:spcPts val="0"/>
              </a:spcAft>
              <a:buSzPts val="1800"/>
              <a:buNone/>
            </a:pPr>
            <a:r>
              <a:t/>
            </a:r>
            <a:endParaRPr>
              <a:solidFill>
                <a:srgbClr val="000000"/>
              </a:solidFill>
              <a:latin typeface="PT Sans Narrow"/>
              <a:ea typeface="PT Sans Narrow"/>
              <a:cs typeface="PT Sans Narrow"/>
              <a:sym typeface="PT Sans Narrow"/>
            </a:endParaRPr>
          </a:p>
          <a:p>
            <a:pPr indent="0" lvl="0" marL="0" rtl="0" algn="l">
              <a:lnSpc>
                <a:spcPct val="115000"/>
              </a:lnSpc>
              <a:spcBef>
                <a:spcPts val="1200"/>
              </a:spcBef>
              <a:spcAft>
                <a:spcPts val="0"/>
              </a:spcAft>
              <a:buSzPts val="1800"/>
              <a:buNone/>
            </a:pPr>
            <a:r>
              <a:t/>
            </a:r>
            <a:endParaRPr>
              <a:solidFill>
                <a:srgbClr val="000000"/>
              </a:solidFill>
              <a:latin typeface="PT Sans Narrow"/>
              <a:ea typeface="PT Sans Narrow"/>
              <a:cs typeface="PT Sans Narrow"/>
              <a:sym typeface="PT Sans Narrow"/>
            </a:endParaRPr>
          </a:p>
          <a:p>
            <a:pPr indent="0" lvl="0" marL="0" rtl="0" algn="l">
              <a:lnSpc>
                <a:spcPct val="115000"/>
              </a:lnSpc>
              <a:spcBef>
                <a:spcPts val="1200"/>
              </a:spcBef>
              <a:spcAft>
                <a:spcPts val="1200"/>
              </a:spcAft>
              <a:buSzPts val="1800"/>
              <a:buNone/>
            </a:pPr>
            <a:r>
              <a:t/>
            </a:r>
            <a:endParaRPr>
              <a:solidFill>
                <a:srgbClr val="000000"/>
              </a:solidFill>
              <a:latin typeface="PT Sans Narrow"/>
              <a:ea typeface="PT Sans Narrow"/>
              <a:cs typeface="PT Sans Narrow"/>
              <a:sym typeface="PT Sans Narrow"/>
            </a:endParaRPr>
          </a:p>
        </p:txBody>
      </p:sp>
      <p:pic>
        <p:nvPicPr>
          <p:cNvPr id="86" name="Google Shape;86;p16" title="nacm2.width-500.jpg"/>
          <p:cNvPicPr preferRelativeResize="0"/>
          <p:nvPr/>
        </p:nvPicPr>
        <p:blipFill rotWithShape="1">
          <a:blip r:embed="rId3">
            <a:alphaModFix/>
          </a:blip>
          <a:srcRect b="0" l="0" r="0" t="0"/>
          <a:stretch/>
        </p:blipFill>
        <p:spPr>
          <a:xfrm>
            <a:off x="5144700" y="1341475"/>
            <a:ext cx="3694500" cy="24605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Genres</a:t>
            </a:r>
            <a:endParaRPr/>
          </a:p>
        </p:txBody>
      </p:sp>
      <p:sp>
        <p:nvSpPr>
          <p:cNvPr id="92" name="Google Shape;92;p17"/>
          <p:cNvSpPr txBox="1"/>
          <p:nvPr/>
        </p:nvSpPr>
        <p:spPr>
          <a:xfrm>
            <a:off x="311700" y="1365500"/>
            <a:ext cx="4118700" cy="3575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800"/>
              <a:buFont typeface="Arial"/>
              <a:buNone/>
            </a:pPr>
            <a:r>
              <a:rPr b="1" i="0" lang="en" sz="1800" u="none" cap="none" strike="noStrike">
                <a:solidFill>
                  <a:srgbClr val="000000"/>
                </a:solidFill>
                <a:latin typeface="PT Sans Narrow"/>
                <a:ea typeface="PT Sans Narrow"/>
                <a:cs typeface="PT Sans Narrow"/>
                <a:sym typeface="PT Sans Narrow"/>
              </a:rPr>
              <a:t>Definition</a:t>
            </a:r>
            <a:r>
              <a:rPr b="0" i="0" lang="en" sz="1800" u="none" cap="none" strike="noStrike">
                <a:solidFill>
                  <a:srgbClr val="000000"/>
                </a:solidFill>
                <a:latin typeface="PT Sans Narrow"/>
                <a:ea typeface="PT Sans Narrow"/>
                <a:cs typeface="PT Sans Narrow"/>
                <a:sym typeface="PT Sans Narrow"/>
              </a:rPr>
              <a:t>: Categories of music, literature, or art that develop over time within a culture, subject to change based on cultural and societal influences.</a:t>
            </a:r>
            <a:endParaRPr b="0" i="0" sz="1800" u="none" cap="none" strike="noStrike">
              <a:solidFill>
                <a:srgbClr val="000000"/>
              </a:solidFill>
              <a:latin typeface="PT Sans Narrow"/>
              <a:ea typeface="PT Sans Narrow"/>
              <a:cs typeface="PT Sans Narrow"/>
              <a:sym typeface="PT Sans Narrow"/>
            </a:endParaRPr>
          </a:p>
          <a:p>
            <a:pPr indent="0" lvl="0" marL="0" marR="0" rtl="0" algn="l">
              <a:lnSpc>
                <a:spcPct val="115000"/>
              </a:lnSpc>
              <a:spcBef>
                <a:spcPts val="1200"/>
              </a:spcBef>
              <a:spcAft>
                <a:spcPts val="0"/>
              </a:spcAft>
              <a:buClr>
                <a:srgbClr val="000000"/>
              </a:buClr>
              <a:buSzPts val="1800"/>
              <a:buFont typeface="Arial"/>
              <a:buNone/>
            </a:pPr>
            <a:r>
              <a:rPr b="1" i="0" lang="en" sz="1800" u="none" cap="none" strike="noStrike">
                <a:solidFill>
                  <a:srgbClr val="000000"/>
                </a:solidFill>
                <a:latin typeface="PT Sans Narrow"/>
                <a:ea typeface="PT Sans Narrow"/>
                <a:cs typeface="PT Sans Narrow"/>
                <a:sym typeface="PT Sans Narrow"/>
              </a:rPr>
              <a:t>Context:</a:t>
            </a:r>
            <a:r>
              <a:rPr b="0" i="0" lang="en" sz="1800" u="none" cap="none" strike="noStrike">
                <a:solidFill>
                  <a:srgbClr val="000000"/>
                </a:solidFill>
                <a:latin typeface="PT Sans Narrow"/>
                <a:ea typeface="PT Sans Narrow"/>
                <a:cs typeface="PT Sans Narrow"/>
                <a:sym typeface="PT Sans Narrow"/>
              </a:rPr>
              <a:t> Indigenous music genres can include traditional, ceremonial, contemporary Indigenous pop, and Indigenous jazz. Indigenous musicians often blend multiple genres to honor their cultural heritage while expressing modern Indigenous experiences.</a:t>
            </a:r>
            <a:endParaRPr b="1" i="0" sz="1800" u="none" cap="none" strike="noStrike">
              <a:solidFill>
                <a:srgbClr val="000000"/>
              </a:solidFill>
              <a:latin typeface="PT Sans Narrow"/>
              <a:ea typeface="PT Sans Narrow"/>
              <a:cs typeface="PT Sans Narrow"/>
              <a:sym typeface="PT Sans Narrow"/>
            </a:endParaRPr>
          </a:p>
          <a:p>
            <a:pPr indent="0" lvl="0" marL="0" marR="0" rtl="0" algn="l">
              <a:lnSpc>
                <a:spcPct val="115000"/>
              </a:lnSpc>
              <a:spcBef>
                <a:spcPts val="1200"/>
              </a:spcBef>
              <a:spcAft>
                <a:spcPts val="1200"/>
              </a:spcAft>
              <a:buClr>
                <a:srgbClr val="000000"/>
              </a:buClr>
              <a:buSzPts val="1400"/>
              <a:buFont typeface="Arial"/>
              <a:buNone/>
            </a:pPr>
            <a:r>
              <a:t/>
            </a:r>
            <a:endParaRPr b="1" i="0" sz="1400" u="none" cap="none" strike="noStrike">
              <a:solidFill>
                <a:srgbClr val="000000"/>
              </a:solidFill>
              <a:latin typeface="PT Sans Narrow"/>
              <a:ea typeface="PT Sans Narrow"/>
              <a:cs typeface="PT Sans Narrow"/>
              <a:sym typeface="PT Sans Narrow"/>
            </a:endParaRPr>
          </a:p>
        </p:txBody>
      </p:sp>
      <p:pic>
        <p:nvPicPr>
          <p:cNvPr id="93" name="Google Shape;93;p17" title="istockphoto-148414709-612x612.jpg"/>
          <p:cNvPicPr preferRelativeResize="0"/>
          <p:nvPr/>
        </p:nvPicPr>
        <p:blipFill rotWithShape="1">
          <a:blip r:embed="rId3">
            <a:alphaModFix/>
          </a:blip>
          <a:srcRect b="0" l="0" r="0" t="0"/>
          <a:stretch/>
        </p:blipFill>
        <p:spPr>
          <a:xfrm>
            <a:off x="4572000" y="1192100"/>
            <a:ext cx="4118775" cy="27593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400"/>
              </a:spcBef>
              <a:spcAft>
                <a:spcPts val="400"/>
              </a:spcAft>
              <a:buSzPts val="3600"/>
              <a:buNone/>
            </a:pPr>
            <a:r>
              <a:rPr lang="en" sz="3200">
                <a:solidFill>
                  <a:schemeClr val="accent4"/>
                </a:solidFill>
              </a:rPr>
              <a:t>Electronic Powwow Sample in a Song</a:t>
            </a:r>
            <a:endParaRPr sz="5500">
              <a:solidFill>
                <a:schemeClr val="accent4"/>
              </a:solidFill>
            </a:endParaRPr>
          </a:p>
        </p:txBody>
      </p:sp>
      <p:sp>
        <p:nvSpPr>
          <p:cNvPr id="99" name="Google Shape;99;p18"/>
          <p:cNvSpPr txBox="1"/>
          <p:nvPr>
            <p:ph idx="1" type="body"/>
          </p:nvPr>
        </p:nvSpPr>
        <p:spPr>
          <a:xfrm>
            <a:off x="311700" y="1152475"/>
            <a:ext cx="3920100" cy="347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800"/>
              <a:buNone/>
            </a:pPr>
            <a:r>
              <a:rPr b="1" lang="en">
                <a:solidFill>
                  <a:srgbClr val="000000"/>
                </a:solidFill>
                <a:latin typeface="PT Sans Narrow"/>
                <a:ea typeface="PT Sans Narrow"/>
                <a:cs typeface="PT Sans Narrow"/>
                <a:sym typeface="PT Sans Narrow"/>
              </a:rPr>
              <a:t>Definition</a:t>
            </a:r>
            <a:r>
              <a:rPr lang="en">
                <a:solidFill>
                  <a:srgbClr val="000000"/>
                </a:solidFill>
                <a:latin typeface="PT Sans Narrow"/>
                <a:ea typeface="PT Sans Narrow"/>
                <a:cs typeface="PT Sans Narrow"/>
                <a:sym typeface="PT Sans Narrow"/>
              </a:rPr>
              <a:t>: Incorporating traditional powwow drumming, chants, or other Native sounds as electronic samples within modern music productions.</a:t>
            </a:r>
            <a:br>
              <a:rPr lang="en">
                <a:solidFill>
                  <a:srgbClr val="000000"/>
                </a:solidFill>
                <a:latin typeface="PT Sans Narrow"/>
                <a:ea typeface="PT Sans Narrow"/>
                <a:cs typeface="PT Sans Narrow"/>
                <a:sym typeface="PT Sans Narrow"/>
              </a:rPr>
            </a:br>
            <a:r>
              <a:rPr b="1" lang="en">
                <a:solidFill>
                  <a:srgbClr val="000000"/>
                </a:solidFill>
                <a:latin typeface="PT Sans Narrow"/>
                <a:ea typeface="PT Sans Narrow"/>
                <a:cs typeface="PT Sans Narrow"/>
                <a:sym typeface="PT Sans Narrow"/>
              </a:rPr>
              <a:t>Context</a:t>
            </a:r>
            <a:r>
              <a:rPr lang="en">
                <a:solidFill>
                  <a:srgbClr val="000000"/>
                </a:solidFill>
                <a:latin typeface="PT Sans Narrow"/>
                <a:ea typeface="PT Sans Narrow"/>
                <a:cs typeface="PT Sans Narrow"/>
                <a:sym typeface="PT Sans Narrow"/>
              </a:rPr>
              <a:t>: This technique reflects a fusion of traditional Indigenous music with electronic genres like EDM or hip-hop, often used by Indigenous artists to bring ceremonial rhythms into contemporary spaces, making cultural expressions accessible to younger audiences.</a:t>
            </a:r>
            <a:endParaRPr>
              <a:solidFill>
                <a:srgbClr val="000000"/>
              </a:solidFill>
              <a:latin typeface="PT Sans Narrow"/>
              <a:ea typeface="PT Sans Narrow"/>
              <a:cs typeface="PT Sans Narrow"/>
              <a:sym typeface="PT Sans Narrow"/>
            </a:endParaRPr>
          </a:p>
        </p:txBody>
      </p:sp>
      <p:pic>
        <p:nvPicPr>
          <p:cNvPr id="100" name="Google Shape;100;p18" title="ghostdance.jpg"/>
          <p:cNvPicPr preferRelativeResize="0"/>
          <p:nvPr/>
        </p:nvPicPr>
        <p:blipFill rotWithShape="1">
          <a:blip r:embed="rId3">
            <a:alphaModFix/>
          </a:blip>
          <a:srcRect b="0" l="0" r="0" t="0"/>
          <a:stretch/>
        </p:blipFill>
        <p:spPr>
          <a:xfrm>
            <a:off x="4139875" y="1152425"/>
            <a:ext cx="4607400" cy="30961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Listening Activity</a:t>
            </a:r>
            <a:endParaRPr/>
          </a:p>
        </p:txBody>
      </p:sp>
      <p:sp>
        <p:nvSpPr>
          <p:cNvPr id="106" name="Google Shape;106;p19"/>
          <p:cNvSpPr txBox="1"/>
          <p:nvPr>
            <p:ph idx="1" type="body"/>
          </p:nvPr>
        </p:nvSpPr>
        <p:spPr>
          <a:xfrm>
            <a:off x="311700" y="1152475"/>
            <a:ext cx="37785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1200"/>
              </a:spcAft>
              <a:buSzPts val="1800"/>
              <a:buNone/>
            </a:pPr>
            <a:r>
              <a:rPr lang="en" sz="2500">
                <a:solidFill>
                  <a:srgbClr val="000000"/>
                </a:solidFill>
                <a:latin typeface="PT Sans Narrow"/>
                <a:ea typeface="PT Sans Narrow"/>
                <a:cs typeface="PT Sans Narrow"/>
                <a:sym typeface="PT Sans Narrow"/>
              </a:rPr>
              <a:t>The curriculum includes three songs to listen to and a worksheet. We can do this activity together and share our answers to the questions</a:t>
            </a:r>
            <a:endParaRPr/>
          </a:p>
        </p:txBody>
      </p:sp>
      <p:pic>
        <p:nvPicPr>
          <p:cNvPr id="107" name="Google Shape;107;p19" title="Screen-Shot-2017-09-17-at-7.29.03-PM-445x500.jpg"/>
          <p:cNvPicPr preferRelativeResize="0"/>
          <p:nvPr/>
        </p:nvPicPr>
        <p:blipFill rotWithShape="1">
          <a:blip r:embed="rId3">
            <a:alphaModFix/>
          </a:blip>
          <a:srcRect b="0" l="0" r="0" t="0"/>
          <a:stretch/>
        </p:blipFill>
        <p:spPr>
          <a:xfrm>
            <a:off x="5302779" y="763938"/>
            <a:ext cx="3217896" cy="3615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Reflection and Discussion</a:t>
            </a:r>
            <a:endParaRPr/>
          </a:p>
        </p:txBody>
      </p:sp>
      <p:sp>
        <p:nvSpPr>
          <p:cNvPr id="113" name="Google Shape;113;p20"/>
          <p:cNvSpPr txBox="1"/>
          <p:nvPr>
            <p:ph idx="1" type="body"/>
          </p:nvPr>
        </p:nvSpPr>
        <p:spPr>
          <a:xfrm>
            <a:off x="311700" y="1152475"/>
            <a:ext cx="4260300" cy="3594900"/>
          </a:xfrm>
          <a:prstGeom prst="rect">
            <a:avLst/>
          </a:prstGeom>
          <a:noFill/>
          <a:ln>
            <a:noFill/>
          </a:ln>
        </p:spPr>
        <p:txBody>
          <a:bodyPr anchorCtr="0" anchor="t" bIns="91425" lIns="91425" spcFirstLastPara="1" rIns="91425" wrap="square" tIns="91425">
            <a:normAutofit fontScale="77500"/>
          </a:bodyPr>
          <a:lstStyle/>
          <a:p>
            <a:pPr indent="0" lvl="0" marL="0" rtl="0" algn="l">
              <a:lnSpc>
                <a:spcPct val="115000"/>
              </a:lnSpc>
              <a:spcBef>
                <a:spcPts val="0"/>
              </a:spcBef>
              <a:spcAft>
                <a:spcPts val="1200"/>
              </a:spcAft>
              <a:buSzPct val="56510"/>
              <a:buNone/>
            </a:pPr>
            <a:r>
              <a:rPr lang="en" sz="4110">
                <a:solidFill>
                  <a:srgbClr val="000000"/>
                </a:solidFill>
                <a:latin typeface="PT Sans Narrow"/>
                <a:ea typeface="PT Sans Narrow"/>
                <a:cs typeface="PT Sans Narrow"/>
                <a:sym typeface="PT Sans Narrow"/>
              </a:rPr>
              <a:t>What did the music have in common beyond the musicians being Native? How did each song make you feel? How do you think your students will respond? </a:t>
            </a:r>
            <a:endParaRPr>
              <a:solidFill>
                <a:srgbClr val="000000"/>
              </a:solidFill>
              <a:latin typeface="PT Sans Narrow"/>
              <a:ea typeface="PT Sans Narrow"/>
              <a:cs typeface="PT Sans Narrow"/>
              <a:sym typeface="PT Sans Narrow"/>
            </a:endParaRPr>
          </a:p>
        </p:txBody>
      </p:sp>
      <p:pic>
        <p:nvPicPr>
          <p:cNvPr id="114" name="Google Shape;114;p20" title="Jim_Pepper_-_Portrait_by_Gert_Chesi.jpg"/>
          <p:cNvPicPr preferRelativeResize="0"/>
          <p:nvPr/>
        </p:nvPicPr>
        <p:blipFill rotWithShape="1">
          <a:blip r:embed="rId3">
            <a:alphaModFix/>
          </a:blip>
          <a:srcRect b="0" l="0" r="0" t="0"/>
          <a:stretch/>
        </p:blipFill>
        <p:spPr>
          <a:xfrm>
            <a:off x="5088325" y="918150"/>
            <a:ext cx="3467367" cy="36862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Jim Pepper</a:t>
            </a:r>
            <a:endParaRPr/>
          </a:p>
        </p:txBody>
      </p:sp>
      <p:sp>
        <p:nvSpPr>
          <p:cNvPr id="120" name="Google Shape;120;p21"/>
          <p:cNvSpPr txBox="1"/>
          <p:nvPr>
            <p:ph idx="1" type="body"/>
          </p:nvPr>
        </p:nvSpPr>
        <p:spPr>
          <a:xfrm>
            <a:off x="311700" y="1152475"/>
            <a:ext cx="4260300" cy="3416400"/>
          </a:xfrm>
          <a:prstGeom prst="rect">
            <a:avLst/>
          </a:prstGeom>
          <a:noFill/>
          <a:ln>
            <a:noFill/>
          </a:ln>
        </p:spPr>
        <p:txBody>
          <a:bodyPr anchorCtr="0" anchor="t" bIns="91425" lIns="91425" spcFirstLastPara="1" rIns="91425" wrap="square" tIns="91425">
            <a:normAutofit fontScale="77500" lnSpcReduction="10000"/>
          </a:bodyPr>
          <a:lstStyle/>
          <a:p>
            <a:pPr indent="0" lvl="0" marL="0" rtl="0" algn="l">
              <a:lnSpc>
                <a:spcPct val="115000"/>
              </a:lnSpc>
              <a:spcBef>
                <a:spcPts val="1200"/>
              </a:spcBef>
              <a:spcAft>
                <a:spcPts val="1200"/>
              </a:spcAft>
              <a:buSzPct val="80088"/>
              <a:buNone/>
            </a:pPr>
            <a:r>
              <a:rPr lang="en" sz="2900">
                <a:latin typeface="PT Sans Narrow"/>
                <a:ea typeface="PT Sans Narrow"/>
                <a:cs typeface="PT Sans Narrow"/>
                <a:sym typeface="PT Sans Narrow"/>
              </a:rPr>
              <a:t>The second part of the unit goes into detail about Jim Pepper as a musician. Talk about the influence he had on other musicians and his ongoing legacy. Then introduce the students to the online archive of musicians and the assignment to present their research on one of the musicians, just as you did about Jim Pepper. </a:t>
            </a:r>
            <a:endParaRPr sz="2900">
              <a:latin typeface="PT Sans Narrow"/>
              <a:ea typeface="PT Sans Narrow"/>
              <a:cs typeface="PT Sans Narrow"/>
              <a:sym typeface="PT Sans Narrow"/>
            </a:endParaRPr>
          </a:p>
        </p:txBody>
      </p:sp>
      <p:pic>
        <p:nvPicPr>
          <p:cNvPr id="121" name="Google Shape;121;p21" title="download-1.jpg"/>
          <p:cNvPicPr preferRelativeResize="0"/>
          <p:nvPr/>
        </p:nvPicPr>
        <p:blipFill rotWithShape="1">
          <a:blip r:embed="rId3">
            <a:alphaModFix/>
          </a:blip>
          <a:srcRect b="0" l="0" r="0" t="0"/>
          <a:stretch/>
        </p:blipFill>
        <p:spPr>
          <a:xfrm>
            <a:off x="5289200" y="447526"/>
            <a:ext cx="3358450" cy="4248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