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T Sans Narrow"/>
      <p:regular r:id="rId20"/>
      <p:bold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Narrow-regular.fntdata"/><Relationship Id="rId22" Type="http://schemas.openxmlformats.org/officeDocument/2006/relationships/font" Target="fonts/OpenSans-regular.fntdata"/><Relationship Id="rId21" Type="http://schemas.openxmlformats.org/officeDocument/2006/relationships/font" Target="fonts/PTSansNarrow-bold.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407b25955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407b25955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597210252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597210252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576cf7cead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576cf7cead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407b25955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407b25955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576cf7cead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576cf7cead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3b80b99f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3b80b99f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3b80b99ff2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3b80b99ff2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3b80b99ff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3b80b99ff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3b80b99ff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3b80b99ff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407b2595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407b2595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5634b60d5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5634b60d5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407b25955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407b25955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407b25955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407b25955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oregon.gov/ode/students-and-family/equity/indianed/pages/tribal-history-shared-history.aspx" TargetMode="External"/><Relationship Id="rId4" Type="http://schemas.openxmlformats.org/officeDocument/2006/relationships/hyperlink" Target="https://www.oregon.gov/ode/students-and-family/equity/indianed/pages/tribal-history-shared-history.aspx" TargetMode="External"/><Relationship Id="rId11" Type="http://schemas.openxmlformats.org/officeDocument/2006/relationships/image" Target="../media/image5.jpg"/><Relationship Id="rId10" Type="http://schemas.openxmlformats.org/officeDocument/2006/relationships/hyperlink" Target="https://www.oregon.gov/ode/students-and-family/equity/indianed/pages/tribal-consultation.aspx" TargetMode="External"/><Relationship Id="rId9" Type="http://schemas.openxmlformats.org/officeDocument/2006/relationships/hyperlink" Target="https://www.oregon.gov/ode/students-and-family/equity/indianed/pages/tribal-consultation.aspx" TargetMode="External"/><Relationship Id="rId5" Type="http://schemas.openxmlformats.org/officeDocument/2006/relationships/hyperlink" Target="https://www.jimpepperfest.net/" TargetMode="External"/><Relationship Id="rId6" Type="http://schemas.openxmlformats.org/officeDocument/2006/relationships/hyperlink" Target="https://www.jimpepperfest.net/" TargetMode="External"/><Relationship Id="rId7" Type="http://schemas.openxmlformats.org/officeDocument/2006/relationships/hyperlink" Target="https://marlenamyl.es/" TargetMode="External"/><Relationship Id="rId8" Type="http://schemas.openxmlformats.org/officeDocument/2006/relationships/hyperlink" Target="https://marlenamyl.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77"/>
            <a:ext cx="7136700" cy="1221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2955"/>
              <a:t>Unit Four</a:t>
            </a:r>
            <a:endParaRPr sz="2955"/>
          </a:p>
          <a:p>
            <a:pPr indent="0" lvl="0" marL="0" rtl="0" algn="ctr">
              <a:spcBef>
                <a:spcPts val="0"/>
              </a:spcBef>
              <a:spcAft>
                <a:spcPts val="0"/>
              </a:spcAft>
              <a:buNone/>
            </a:pPr>
            <a:r>
              <a:rPr lang="en" sz="4177"/>
              <a:t>Digital Native American Music Festival</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fontScale="92500" lnSpcReduction="10000"/>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Teresa Cisneros with Angie Morrill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5: Peer Review </a:t>
            </a:r>
            <a:endParaRPr/>
          </a:p>
        </p:txBody>
      </p:sp>
      <p:sp>
        <p:nvSpPr>
          <p:cNvPr id="128" name="Google Shape;128;p22"/>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t/>
            </a:r>
            <a:endParaRPr b="1" sz="2300">
              <a:solidFill>
                <a:srgbClr val="000000"/>
              </a:solidFill>
              <a:latin typeface="PT Sans Narrow"/>
              <a:ea typeface="PT Sans Narrow"/>
              <a:cs typeface="PT Sans Narrow"/>
              <a:sym typeface="PT Sans Narrow"/>
            </a:endParaRPr>
          </a:p>
          <a:p>
            <a:pPr indent="0" lvl="0" marL="0" rtl="0" algn="l">
              <a:lnSpc>
                <a:spcPct val="100000"/>
              </a:lnSpc>
              <a:spcBef>
                <a:spcPts val="1200"/>
              </a:spcBef>
              <a:spcAft>
                <a:spcPts val="0"/>
              </a:spcAft>
              <a:buNone/>
            </a:pPr>
            <a:r>
              <a:rPr lang="en" sz="2300">
                <a:solidFill>
                  <a:srgbClr val="000000"/>
                </a:solidFill>
                <a:latin typeface="PT Sans Narrow"/>
                <a:ea typeface="PT Sans Narrow"/>
                <a:cs typeface="PT Sans Narrow"/>
                <a:sym typeface="PT Sans Narrow"/>
              </a:rPr>
              <a:t>Use the </a:t>
            </a:r>
            <a:r>
              <a:rPr b="1" lang="en" sz="2300">
                <a:solidFill>
                  <a:srgbClr val="000000"/>
                </a:solidFill>
                <a:latin typeface="PT Sans Narrow"/>
                <a:ea typeface="PT Sans Narrow"/>
                <a:cs typeface="PT Sans Narrow"/>
                <a:sym typeface="PT Sans Narrow"/>
              </a:rPr>
              <a:t>Peer Review Guide</a:t>
            </a:r>
            <a:r>
              <a:rPr lang="en" sz="2300">
                <a:solidFill>
                  <a:srgbClr val="000000"/>
                </a:solidFill>
                <a:latin typeface="PT Sans Narrow"/>
                <a:ea typeface="PT Sans Narrow"/>
                <a:cs typeface="PT Sans Narrow"/>
                <a:sym typeface="PT Sans Narrow"/>
              </a:rPr>
              <a:t> to exchange feedback with another team.</a:t>
            </a:r>
            <a:br>
              <a:rPr lang="en" sz="2300">
                <a:solidFill>
                  <a:srgbClr val="000000"/>
                </a:solidFill>
                <a:latin typeface="PT Sans Narrow"/>
                <a:ea typeface="PT Sans Narrow"/>
                <a:cs typeface="PT Sans Narrow"/>
                <a:sym typeface="PT Sans Narrow"/>
              </a:rPr>
            </a:br>
            <a:endParaRPr sz="2300">
              <a:solidFill>
                <a:srgbClr val="000000"/>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lang="en" sz="2300">
                <a:solidFill>
                  <a:srgbClr val="000000"/>
                </a:solidFill>
                <a:latin typeface="PT Sans Narrow"/>
                <a:ea typeface="PT Sans Narrow"/>
                <a:cs typeface="PT Sans Narrow"/>
                <a:sym typeface="PT Sans Narrow"/>
              </a:rPr>
              <a:t>Make adjustments to timing, theme consistency, editing, etc.</a:t>
            </a:r>
            <a:br>
              <a:rPr lang="en" sz="2300">
                <a:solidFill>
                  <a:srgbClr val="000000"/>
                </a:solidFill>
                <a:latin typeface="PT Sans Narrow"/>
                <a:ea typeface="PT Sans Narrow"/>
                <a:cs typeface="PT Sans Narrow"/>
                <a:sym typeface="PT Sans Narrow"/>
              </a:rPr>
            </a:br>
            <a:endParaRPr sz="2300">
              <a:solidFill>
                <a:srgbClr val="000000"/>
              </a:solidFill>
              <a:latin typeface="PT Sans Narrow"/>
              <a:ea typeface="PT Sans Narrow"/>
              <a:cs typeface="PT Sans Narrow"/>
              <a:sym typeface="PT Sans Narrow"/>
            </a:endParaRPr>
          </a:p>
          <a:p>
            <a:pPr indent="0" lvl="0" marL="457200" rtl="0" algn="l">
              <a:lnSpc>
                <a:spcPct val="100000"/>
              </a:lnSpc>
              <a:spcBef>
                <a:spcPts val="1200"/>
              </a:spcBef>
              <a:spcAft>
                <a:spcPts val="1200"/>
              </a:spcAft>
              <a:buNone/>
            </a:pPr>
            <a:r>
              <a:t/>
            </a:r>
            <a:endParaRPr sz="2100">
              <a:solidFill>
                <a:srgbClr val="000000"/>
              </a:solidFill>
              <a:latin typeface="PT Sans Narrow"/>
              <a:ea typeface="PT Sans Narrow"/>
              <a:cs typeface="PT Sans Narrow"/>
              <a:sym typeface="PT Sans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Six: Final Festival Submission </a:t>
            </a:r>
            <a:endParaRPr/>
          </a:p>
        </p:txBody>
      </p:sp>
      <p:sp>
        <p:nvSpPr>
          <p:cNvPr id="134" name="Google Shape;134;p23"/>
          <p:cNvSpPr txBox="1"/>
          <p:nvPr>
            <p:ph idx="1" type="body"/>
          </p:nvPr>
        </p:nvSpPr>
        <p:spPr>
          <a:xfrm>
            <a:off x="311700" y="1266325"/>
            <a:ext cx="3746100" cy="33027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lang="en" sz="2000">
                <a:solidFill>
                  <a:srgbClr val="000000"/>
                </a:solidFill>
                <a:latin typeface="PT Sans Narrow"/>
                <a:ea typeface="PT Sans Narrow"/>
                <a:cs typeface="PT Sans Narrow"/>
                <a:sym typeface="PT Sans Narrow"/>
              </a:rPr>
              <a:t>Upload completed festival for peer and public viewing.</a:t>
            </a:r>
            <a:br>
              <a:rPr lang="en" sz="2000">
                <a:solidFill>
                  <a:srgbClr val="000000"/>
                </a:solidFill>
                <a:latin typeface="PT Sans Narrow"/>
                <a:ea typeface="PT Sans Narrow"/>
                <a:cs typeface="PT Sans Narrow"/>
                <a:sym typeface="PT Sans Narrow"/>
              </a:rPr>
            </a:br>
            <a:endParaRPr sz="2000">
              <a:solidFill>
                <a:srgbClr val="000000"/>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lang="en" sz="2000">
                <a:solidFill>
                  <a:srgbClr val="000000"/>
                </a:solidFill>
                <a:latin typeface="PT Sans Narrow"/>
                <a:ea typeface="PT Sans Narrow"/>
                <a:cs typeface="PT Sans Narrow"/>
                <a:sym typeface="PT Sans Narrow"/>
              </a:rPr>
              <a:t>Reflect on the process and the representation of Native voices in media.</a:t>
            </a:r>
            <a:endParaRPr sz="2000">
              <a:solidFill>
                <a:srgbClr val="000000"/>
              </a:solidFill>
              <a:latin typeface="PT Sans Narrow"/>
              <a:ea typeface="PT Sans Narrow"/>
              <a:cs typeface="PT Sans Narrow"/>
              <a:sym typeface="PT Sans Narrow"/>
            </a:endParaRPr>
          </a:p>
          <a:p>
            <a:pPr indent="0" lvl="0" marL="0" rtl="0" algn="l">
              <a:lnSpc>
                <a:spcPct val="100000"/>
              </a:lnSpc>
              <a:spcBef>
                <a:spcPts val="1200"/>
              </a:spcBef>
              <a:spcAft>
                <a:spcPts val="1200"/>
              </a:spcAft>
              <a:buNone/>
            </a:pPr>
            <a:r>
              <a:rPr lang="en" sz="2000">
                <a:solidFill>
                  <a:srgbClr val="000000"/>
                </a:solidFill>
                <a:latin typeface="PT Sans Narrow"/>
                <a:ea typeface="PT Sans Narrow"/>
                <a:cs typeface="PT Sans Narrow"/>
                <a:sym typeface="PT Sans Narrow"/>
              </a:rPr>
              <a:t>What kind of feedback did you receive? What did the students learn? What would they do differently?</a:t>
            </a:r>
            <a:endParaRPr sz="2000">
              <a:solidFill>
                <a:srgbClr val="000000"/>
              </a:solidFill>
              <a:latin typeface="PT Sans Narrow"/>
              <a:ea typeface="PT Sans Narrow"/>
              <a:cs typeface="PT Sans Narrow"/>
              <a:sym typeface="PT Sans Narrow"/>
            </a:endParaRPr>
          </a:p>
        </p:txBody>
      </p:sp>
      <p:pic>
        <p:nvPicPr>
          <p:cNvPr descr="Summer music festival landing page vector template. Pop sound fest website interface idea with flat illustrations. Open air fun homepage layout. Dance party web banner, webpage cartoon concept (Provided by Getty Images)" id="135" name="Google Shape;135;p23"/>
          <p:cNvPicPr preferRelativeResize="0"/>
          <p:nvPr/>
        </p:nvPicPr>
        <p:blipFill>
          <a:blip r:embed="rId3">
            <a:alphaModFix/>
          </a:blip>
          <a:stretch>
            <a:fillRect/>
          </a:stretch>
        </p:blipFill>
        <p:spPr>
          <a:xfrm>
            <a:off x="4210200" y="1304825"/>
            <a:ext cx="4781399" cy="2710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Links to Suggested Resources: </a:t>
            </a:r>
            <a:endParaRPr/>
          </a:p>
        </p:txBody>
      </p:sp>
      <p:sp>
        <p:nvSpPr>
          <p:cNvPr id="141" name="Google Shape;141;p24"/>
          <p:cNvSpPr txBox="1"/>
          <p:nvPr>
            <p:ph idx="1" type="body"/>
          </p:nvPr>
        </p:nvSpPr>
        <p:spPr>
          <a:xfrm>
            <a:off x="3980350" y="1205175"/>
            <a:ext cx="4772400" cy="3505800"/>
          </a:xfrm>
          <a:prstGeom prst="rect">
            <a:avLst/>
          </a:prstGeom>
        </p:spPr>
        <p:txBody>
          <a:bodyPr anchorCtr="0" anchor="t" bIns="91425" lIns="91425" spcFirstLastPara="1" rIns="91425" wrap="square" tIns="91425">
            <a:normAutofit/>
          </a:bodyPr>
          <a:lstStyle/>
          <a:p>
            <a:pPr indent="0" lvl="0" marL="0" rtl="0" algn="l">
              <a:lnSpc>
                <a:spcPct val="100000"/>
              </a:lnSpc>
              <a:spcBef>
                <a:spcPts val="1400"/>
              </a:spcBef>
              <a:spcAft>
                <a:spcPts val="0"/>
              </a:spcAft>
              <a:buNone/>
            </a:pPr>
            <a:r>
              <a:t/>
            </a:r>
            <a:endParaRPr b="1" sz="1300">
              <a:solidFill>
                <a:srgbClr val="000000"/>
              </a:solidFill>
              <a:latin typeface="Arial"/>
              <a:ea typeface="Arial"/>
              <a:cs typeface="Arial"/>
              <a:sym typeface="Arial"/>
            </a:endParaRPr>
          </a:p>
          <a:p>
            <a:pPr indent="-368300" lvl="0" marL="457200" rtl="0" algn="l">
              <a:lnSpc>
                <a:spcPct val="100000"/>
              </a:lnSpc>
              <a:spcBef>
                <a:spcPts val="1200"/>
              </a:spcBef>
              <a:spcAft>
                <a:spcPts val="0"/>
              </a:spcAft>
              <a:buClr>
                <a:srgbClr val="000000"/>
              </a:buClr>
              <a:buSzPts val="2200"/>
              <a:buFont typeface="PT Sans Narrow"/>
              <a:buChar char="●"/>
            </a:pPr>
            <a:r>
              <a:rPr lang="en" sz="2200" u="sng">
                <a:solidFill>
                  <a:srgbClr val="1155CC"/>
                </a:solidFill>
                <a:latin typeface="PT Sans Narrow"/>
                <a:ea typeface="PT Sans Narrow"/>
                <a:cs typeface="PT Sans Narrow"/>
                <a:sym typeface="PT Sans Narrow"/>
                <a:hlinkClick r:id="rId3">
                  <a:extLst>
                    <a:ext uri="{A12FA001-AC4F-418D-AE19-62706E023703}">
                      <ahyp:hlinkClr val="tx"/>
                    </a:ext>
                  </a:extLst>
                </a:hlinkClick>
              </a:rPr>
              <a:t>ODE Tribal History/Shared History</a:t>
            </a:r>
            <a:br>
              <a:rPr lang="en" sz="2200" u="sng">
                <a:solidFill>
                  <a:srgbClr val="1155CC"/>
                </a:solidFill>
                <a:latin typeface="PT Sans Narrow"/>
                <a:ea typeface="PT Sans Narrow"/>
                <a:cs typeface="PT Sans Narrow"/>
                <a:sym typeface="PT Sans Narrow"/>
                <a:hlinkClick r:id="rId4">
                  <a:extLst>
                    <a:ext uri="{A12FA001-AC4F-418D-AE19-62706E023703}">
                      <ahyp:hlinkClr val="tx"/>
                    </a:ext>
                  </a:extLst>
                </a:hlinkClick>
              </a:rPr>
            </a:br>
            <a:endParaRPr sz="2200">
              <a:solidFill>
                <a:srgbClr val="000000"/>
              </a:solidFill>
              <a:latin typeface="PT Sans Narrow"/>
              <a:ea typeface="PT Sans Narrow"/>
              <a:cs typeface="PT Sans Narrow"/>
              <a:sym typeface="PT Sans Narrow"/>
            </a:endParaRPr>
          </a:p>
          <a:p>
            <a:pPr indent="-368300" lvl="0" marL="457200" rtl="0" algn="l">
              <a:lnSpc>
                <a:spcPct val="100000"/>
              </a:lnSpc>
              <a:spcBef>
                <a:spcPts val="0"/>
              </a:spcBef>
              <a:spcAft>
                <a:spcPts val="0"/>
              </a:spcAft>
              <a:buClr>
                <a:srgbClr val="000000"/>
              </a:buClr>
              <a:buSzPts val="2200"/>
              <a:buFont typeface="PT Sans Narrow"/>
              <a:buChar char="●"/>
            </a:pPr>
            <a:r>
              <a:rPr lang="en" sz="2200" u="sng">
                <a:solidFill>
                  <a:srgbClr val="1155CC"/>
                </a:solidFill>
                <a:latin typeface="PT Sans Narrow"/>
                <a:ea typeface="PT Sans Narrow"/>
                <a:cs typeface="PT Sans Narrow"/>
                <a:sym typeface="PT Sans Narrow"/>
                <a:hlinkClick r:id="rId5">
                  <a:extLst>
                    <a:ext uri="{A12FA001-AC4F-418D-AE19-62706E023703}">
                      <ahyp:hlinkClr val="tx"/>
                    </a:ext>
                  </a:extLst>
                </a:hlinkClick>
              </a:rPr>
              <a:t>Jim Pepper Native Arts Festival</a:t>
            </a:r>
            <a:br>
              <a:rPr lang="en" sz="2200" u="sng">
                <a:solidFill>
                  <a:srgbClr val="1155CC"/>
                </a:solidFill>
                <a:latin typeface="PT Sans Narrow"/>
                <a:ea typeface="PT Sans Narrow"/>
                <a:cs typeface="PT Sans Narrow"/>
                <a:sym typeface="PT Sans Narrow"/>
                <a:hlinkClick r:id="rId6">
                  <a:extLst>
                    <a:ext uri="{A12FA001-AC4F-418D-AE19-62706E023703}">
                      <ahyp:hlinkClr val="tx"/>
                    </a:ext>
                  </a:extLst>
                </a:hlinkClick>
              </a:rPr>
            </a:br>
            <a:endParaRPr sz="2200">
              <a:solidFill>
                <a:srgbClr val="000000"/>
              </a:solidFill>
              <a:latin typeface="PT Sans Narrow"/>
              <a:ea typeface="PT Sans Narrow"/>
              <a:cs typeface="PT Sans Narrow"/>
              <a:sym typeface="PT Sans Narrow"/>
            </a:endParaRPr>
          </a:p>
          <a:p>
            <a:pPr indent="-368300" lvl="0" marL="457200" rtl="0" algn="l">
              <a:lnSpc>
                <a:spcPct val="100000"/>
              </a:lnSpc>
              <a:spcBef>
                <a:spcPts val="0"/>
              </a:spcBef>
              <a:spcAft>
                <a:spcPts val="0"/>
              </a:spcAft>
              <a:buClr>
                <a:srgbClr val="000000"/>
              </a:buClr>
              <a:buSzPts val="2200"/>
              <a:buFont typeface="PT Sans Narrow"/>
              <a:buChar char="●"/>
            </a:pPr>
            <a:r>
              <a:rPr lang="en" sz="2200" u="sng">
                <a:solidFill>
                  <a:srgbClr val="1155CC"/>
                </a:solidFill>
                <a:latin typeface="PT Sans Narrow"/>
                <a:ea typeface="PT Sans Narrow"/>
                <a:cs typeface="PT Sans Narrow"/>
                <a:sym typeface="PT Sans Narrow"/>
                <a:hlinkClick r:id="rId7">
                  <a:extLst>
                    <a:ext uri="{A12FA001-AC4F-418D-AE19-62706E023703}">
                      <ahyp:hlinkClr val="tx"/>
                    </a:ext>
                  </a:extLst>
                </a:hlinkClick>
              </a:rPr>
              <a:t>Speak/Sing Native Database</a:t>
            </a:r>
            <a:br>
              <a:rPr lang="en" sz="2200" u="sng">
                <a:solidFill>
                  <a:srgbClr val="1155CC"/>
                </a:solidFill>
                <a:latin typeface="PT Sans Narrow"/>
                <a:ea typeface="PT Sans Narrow"/>
                <a:cs typeface="PT Sans Narrow"/>
                <a:sym typeface="PT Sans Narrow"/>
                <a:hlinkClick r:id="rId8">
                  <a:extLst>
                    <a:ext uri="{A12FA001-AC4F-418D-AE19-62706E023703}">
                      <ahyp:hlinkClr val="tx"/>
                    </a:ext>
                  </a:extLst>
                </a:hlinkClick>
              </a:rPr>
            </a:br>
            <a:endParaRPr sz="2200">
              <a:solidFill>
                <a:srgbClr val="000000"/>
              </a:solidFill>
              <a:latin typeface="PT Sans Narrow"/>
              <a:ea typeface="PT Sans Narrow"/>
              <a:cs typeface="PT Sans Narrow"/>
              <a:sym typeface="PT Sans Narrow"/>
            </a:endParaRPr>
          </a:p>
          <a:p>
            <a:pPr indent="-368300" lvl="0" marL="457200" rtl="0" algn="l">
              <a:lnSpc>
                <a:spcPct val="100000"/>
              </a:lnSpc>
              <a:spcBef>
                <a:spcPts val="0"/>
              </a:spcBef>
              <a:spcAft>
                <a:spcPts val="1200"/>
              </a:spcAft>
              <a:buClr>
                <a:srgbClr val="000000"/>
              </a:buClr>
              <a:buSzPts val="2200"/>
              <a:buFont typeface="PT Sans Narrow"/>
              <a:buChar char="●"/>
            </a:pPr>
            <a:r>
              <a:rPr lang="en" sz="2200" u="sng">
                <a:solidFill>
                  <a:srgbClr val="1155CC"/>
                </a:solidFill>
                <a:latin typeface="PT Sans Narrow"/>
                <a:ea typeface="PT Sans Narrow"/>
                <a:cs typeface="PT Sans Narrow"/>
                <a:sym typeface="PT Sans Narrow"/>
                <a:hlinkClick r:id="rId9">
                  <a:extLst>
                    <a:ext uri="{A12FA001-AC4F-418D-AE19-62706E023703}">
                      <ahyp:hlinkClr val="tx"/>
                    </a:ext>
                  </a:extLst>
                </a:hlinkClick>
              </a:rPr>
              <a:t>ODE Tribal Consultation Toolkit</a:t>
            </a:r>
            <a:br>
              <a:rPr lang="en" sz="2200" u="sng">
                <a:solidFill>
                  <a:srgbClr val="1155CC"/>
                </a:solidFill>
                <a:latin typeface="PT Sans Narrow"/>
                <a:ea typeface="PT Sans Narrow"/>
                <a:cs typeface="PT Sans Narrow"/>
                <a:sym typeface="PT Sans Narrow"/>
                <a:hlinkClick r:id="rId10">
                  <a:extLst>
                    <a:ext uri="{A12FA001-AC4F-418D-AE19-62706E023703}">
                      <ahyp:hlinkClr val="tx"/>
                    </a:ext>
                  </a:extLst>
                </a:hlinkClick>
              </a:rPr>
            </a:br>
            <a:endParaRPr sz="3200">
              <a:solidFill>
                <a:srgbClr val="000000"/>
              </a:solidFill>
              <a:latin typeface="PT Sans Narrow"/>
              <a:ea typeface="PT Sans Narrow"/>
              <a:cs typeface="PT Sans Narrow"/>
              <a:sym typeface="PT Sans Narrow"/>
            </a:endParaRPr>
          </a:p>
        </p:txBody>
      </p:sp>
      <p:pic>
        <p:nvPicPr>
          <p:cNvPr id="142" name="Google Shape;142;p24" title="fbe5a2-20150310-resistance01.jpg"/>
          <p:cNvPicPr preferRelativeResize="0"/>
          <p:nvPr/>
        </p:nvPicPr>
        <p:blipFill>
          <a:blip r:embed="rId11">
            <a:alphaModFix/>
          </a:blip>
          <a:stretch>
            <a:fillRect/>
          </a:stretch>
        </p:blipFill>
        <p:spPr>
          <a:xfrm>
            <a:off x="651400" y="1152425"/>
            <a:ext cx="2949020" cy="3686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Reflection and discussion</a:t>
            </a:r>
            <a:endParaRPr/>
          </a:p>
        </p:txBody>
      </p:sp>
      <p:sp>
        <p:nvSpPr>
          <p:cNvPr id="148" name="Google Shape;148;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From Billie Holiday singing “Strange Fruit” to Woody Guthrie singing “This Land is Your Land” from Janelle Monae singing “Say Her Name” to Pete Seeger’s “We Shall Overcome” and “Green Day’s “American Idiot” - artists have often included political messages in their music. </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What are your experiences with protest music? </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What impact has protest music had on social movements? </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Are there songs your students could bring to class that represent social movements they care about?</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rPr lang="en" sz="1900">
                <a:solidFill>
                  <a:srgbClr val="000000"/>
                </a:solidFill>
                <a:latin typeface="PT Sans Narrow"/>
                <a:ea typeface="PT Sans Narrow"/>
                <a:cs typeface="PT Sans Narrow"/>
                <a:sym typeface="PT Sans Narrow"/>
              </a:rPr>
              <a:t>Can listening to Indigenous music give students more understanding towards Indigenous issues that they also care about? Climate justice for example? </a:t>
            </a:r>
            <a:endParaRPr sz="1900">
              <a:solidFill>
                <a:srgbClr val="000000"/>
              </a:solidFill>
              <a:latin typeface="PT Sans Narrow"/>
              <a:ea typeface="PT Sans Narrow"/>
              <a:cs typeface="PT Sans Narrow"/>
              <a:sym typeface="PT Sans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Definitions of Terms</a:t>
            </a:r>
            <a:endParaRPr/>
          </a:p>
        </p:txBody>
      </p:sp>
      <p:sp>
        <p:nvSpPr>
          <p:cNvPr id="73" name="Google Shape;73;p14"/>
          <p:cNvSpPr txBox="1"/>
          <p:nvPr>
            <p:ph idx="1" type="body"/>
          </p:nvPr>
        </p:nvSpPr>
        <p:spPr>
          <a:xfrm>
            <a:off x="311700" y="1152475"/>
            <a:ext cx="8520600" cy="369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latin typeface="PT Sans Narrow"/>
                <a:ea typeface="PT Sans Narrow"/>
                <a:cs typeface="PT Sans Narrow"/>
                <a:sym typeface="PT Sans Narrow"/>
              </a:rPr>
              <a:t>Indigenous: </a:t>
            </a:r>
            <a:r>
              <a:rPr lang="en">
                <a:solidFill>
                  <a:srgbClr val="000000"/>
                </a:solidFill>
                <a:latin typeface="PT Sans Narrow"/>
                <a:ea typeface="PT Sans Narrow"/>
                <a:cs typeface="PT Sans Narrow"/>
                <a:sym typeface="PT Sans Narrow"/>
              </a:rPr>
              <a:t>Originating from and belonging to a particular place; in this context, Native American/Alaska Native peoples.</a:t>
            </a:r>
            <a:endParaRPr>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rPr b="1" lang="en">
                <a:solidFill>
                  <a:srgbClr val="000000"/>
                </a:solidFill>
                <a:latin typeface="PT Sans Narrow"/>
                <a:ea typeface="PT Sans Narrow"/>
                <a:cs typeface="PT Sans Narrow"/>
                <a:sym typeface="PT Sans Narrow"/>
              </a:rPr>
              <a:t>Tribal Sovereignty: </a:t>
            </a:r>
            <a:r>
              <a:rPr lang="en">
                <a:solidFill>
                  <a:srgbClr val="000000"/>
                </a:solidFill>
                <a:latin typeface="PT Sans Narrow"/>
                <a:ea typeface="PT Sans Narrow"/>
                <a:cs typeface="PT Sans Narrow"/>
                <a:sym typeface="PT Sans Narrow"/>
              </a:rPr>
              <a:t>The right of American Indian tribes to govern themselves within U.S. borders.</a:t>
            </a:r>
            <a:endParaRPr>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rPr b="1" lang="en">
                <a:solidFill>
                  <a:srgbClr val="000000"/>
                </a:solidFill>
                <a:latin typeface="PT Sans Narrow"/>
                <a:ea typeface="PT Sans Narrow"/>
                <a:cs typeface="PT Sans Narrow"/>
                <a:sym typeface="PT Sans Narrow"/>
              </a:rPr>
              <a:t>Cultural Appropriation: </a:t>
            </a:r>
            <a:r>
              <a:rPr lang="en">
                <a:solidFill>
                  <a:srgbClr val="000000"/>
                </a:solidFill>
                <a:latin typeface="PT Sans Narrow"/>
                <a:ea typeface="PT Sans Narrow"/>
                <a:cs typeface="PT Sans Narrow"/>
                <a:sym typeface="PT Sans Narrow"/>
              </a:rPr>
              <a:t>Using elements of a culture not your own, especially without understanding or respect.</a:t>
            </a:r>
            <a:endParaRPr>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rPr b="1" lang="en">
                <a:solidFill>
                  <a:srgbClr val="000000"/>
                </a:solidFill>
                <a:latin typeface="PT Sans Narrow"/>
                <a:ea typeface="PT Sans Narrow"/>
                <a:cs typeface="PT Sans Narrow"/>
                <a:sym typeface="PT Sans Narrow"/>
              </a:rPr>
              <a:t>Fair Use: </a:t>
            </a:r>
            <a:r>
              <a:rPr lang="en">
                <a:solidFill>
                  <a:srgbClr val="000000"/>
                </a:solidFill>
                <a:latin typeface="PT Sans Narrow"/>
                <a:ea typeface="PT Sans Narrow"/>
                <a:cs typeface="PT Sans Narrow"/>
                <a:sym typeface="PT Sans Narrow"/>
              </a:rPr>
              <a:t>Legal doctrine allowing limited use of copyrighted material without permission under certain circumstances.</a:t>
            </a:r>
            <a:endParaRPr>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rPr b="1" lang="en">
                <a:solidFill>
                  <a:srgbClr val="000000"/>
                </a:solidFill>
                <a:latin typeface="PT Sans Narrow"/>
                <a:ea typeface="PT Sans Narrow"/>
                <a:cs typeface="PT Sans Narrow"/>
                <a:sym typeface="PT Sans Narrow"/>
              </a:rPr>
              <a:t>Narration/MC: </a:t>
            </a:r>
            <a:r>
              <a:rPr lang="en">
                <a:solidFill>
                  <a:srgbClr val="000000"/>
                </a:solidFill>
                <a:latin typeface="PT Sans Narrow"/>
                <a:ea typeface="PT Sans Narrow"/>
                <a:cs typeface="PT Sans Narrow"/>
                <a:sym typeface="PT Sans Narrow"/>
              </a:rPr>
              <a:t>Spoken word that introduces and transitions between performances in a digital festival.</a:t>
            </a:r>
            <a:endParaRPr>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rPr b="1" lang="en">
                <a:solidFill>
                  <a:srgbClr val="000000"/>
                </a:solidFill>
                <a:latin typeface="PT Sans Narrow"/>
                <a:ea typeface="PT Sans Narrow"/>
                <a:cs typeface="PT Sans Narrow"/>
                <a:sym typeface="PT Sans Narrow"/>
              </a:rPr>
              <a:t>Storyboard: </a:t>
            </a:r>
            <a:r>
              <a:rPr lang="en">
                <a:solidFill>
                  <a:srgbClr val="000000"/>
                </a:solidFill>
                <a:latin typeface="PT Sans Narrow"/>
                <a:ea typeface="PT Sans Narrow"/>
                <a:cs typeface="PT Sans Narrow"/>
                <a:sym typeface="PT Sans Narrow"/>
              </a:rPr>
              <a:t>A visual plan showing scenes or events in sequence, used to guide digital or film projects.</a:t>
            </a:r>
            <a:endParaRPr>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rPr b="1" lang="en">
                <a:solidFill>
                  <a:srgbClr val="000000"/>
                </a:solidFill>
                <a:latin typeface="PT Sans Narrow"/>
                <a:ea typeface="PT Sans Narrow"/>
                <a:cs typeface="PT Sans Narrow"/>
                <a:sym typeface="PT Sans Narrow"/>
              </a:rPr>
              <a:t>Production Team: </a:t>
            </a:r>
            <a:r>
              <a:rPr lang="en">
                <a:solidFill>
                  <a:srgbClr val="000000"/>
                </a:solidFill>
                <a:latin typeface="PT Sans Narrow"/>
                <a:ea typeface="PT Sans Narrow"/>
                <a:cs typeface="PT Sans Narrow"/>
                <a:sym typeface="PT Sans Narrow"/>
              </a:rPr>
              <a:t>Group roles like editing, curation, narration, marketing involved in creating the festival.</a:t>
            </a:r>
            <a:endParaRPr b="1">
              <a:solidFill>
                <a:srgbClr val="000000"/>
              </a:solidFill>
              <a:latin typeface="PT Sans Narrow"/>
              <a:ea typeface="PT Sans Narrow"/>
              <a:cs typeface="PT Sans Narrow"/>
              <a:sym typeface="PT Sans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Indian Education 101</a:t>
            </a:r>
            <a:endParaRPr/>
          </a:p>
        </p:txBody>
      </p:sp>
      <p:sp>
        <p:nvSpPr>
          <p:cNvPr id="79" name="Google Shape;79;p15"/>
          <p:cNvSpPr txBox="1"/>
          <p:nvPr/>
        </p:nvSpPr>
        <p:spPr>
          <a:xfrm>
            <a:off x="311600" y="1092325"/>
            <a:ext cx="4334100" cy="219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 sz="2400">
                <a:latin typeface="PT Sans Narrow"/>
                <a:ea typeface="PT Sans Narrow"/>
                <a:cs typeface="PT Sans Narrow"/>
                <a:sym typeface="PT Sans Narrow"/>
              </a:rPr>
              <a:t>This Unit Explores:</a:t>
            </a:r>
            <a:r>
              <a:rPr lang="en" sz="2400">
                <a:latin typeface="PT Sans Narrow"/>
                <a:ea typeface="PT Sans Narrow"/>
                <a:cs typeface="PT Sans Narrow"/>
                <a:sym typeface="PT Sans Narrow"/>
              </a:rPr>
              <a:t> Native American contributions to music and culture are frequently excluded or misrepresented in mainstream curricula.</a:t>
            </a:r>
            <a:endParaRPr sz="2400">
              <a:latin typeface="PT Sans Narrow"/>
              <a:ea typeface="PT Sans Narrow"/>
              <a:cs typeface="PT Sans Narrow"/>
              <a:sym typeface="PT Sans Narrow"/>
            </a:endParaRPr>
          </a:p>
          <a:p>
            <a:pPr indent="0" lvl="0" marL="0" rtl="0" algn="l">
              <a:spcBef>
                <a:spcPts val="400"/>
              </a:spcBef>
              <a:spcAft>
                <a:spcPts val="0"/>
              </a:spcAft>
              <a:buNone/>
            </a:pPr>
            <a:r>
              <a:t/>
            </a:r>
            <a:endParaRPr sz="1700">
              <a:latin typeface="PT Sans Narrow"/>
              <a:ea typeface="PT Sans Narrow"/>
              <a:cs typeface="PT Sans Narrow"/>
              <a:sym typeface="PT Sans Narrow"/>
            </a:endParaRPr>
          </a:p>
        </p:txBody>
      </p:sp>
      <p:pic>
        <p:nvPicPr>
          <p:cNvPr id="80" name="Google Shape;80;p15" title="istockphoto-148414709-612x612.jpg"/>
          <p:cNvPicPr preferRelativeResize="0"/>
          <p:nvPr/>
        </p:nvPicPr>
        <p:blipFill>
          <a:blip r:embed="rId3">
            <a:alphaModFix/>
          </a:blip>
          <a:stretch>
            <a:fillRect/>
          </a:stretch>
        </p:blipFill>
        <p:spPr>
          <a:xfrm>
            <a:off x="4713525" y="1192100"/>
            <a:ext cx="4118775" cy="27593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Tribal History/Shared History framework emphasizes:</a:t>
            </a:r>
            <a:endParaRPr/>
          </a:p>
        </p:txBody>
      </p:sp>
      <p:sp>
        <p:nvSpPr>
          <p:cNvPr id="86" name="Google Shape;86;p16"/>
          <p:cNvSpPr txBox="1"/>
          <p:nvPr>
            <p:ph idx="1" type="body"/>
          </p:nvPr>
        </p:nvSpPr>
        <p:spPr>
          <a:xfrm>
            <a:off x="311700" y="1152475"/>
            <a:ext cx="3828300" cy="3402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700">
                <a:solidFill>
                  <a:srgbClr val="000000"/>
                </a:solidFill>
                <a:latin typeface="PT Sans Narrow"/>
                <a:ea typeface="PT Sans Narrow"/>
                <a:cs typeface="PT Sans Narrow"/>
                <a:sym typeface="PT Sans Narrow"/>
              </a:rPr>
              <a:t>Tribal sovereignty and governance</a:t>
            </a:r>
            <a:endParaRPr sz="17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700">
                <a:solidFill>
                  <a:srgbClr val="000000"/>
                </a:solidFill>
                <a:latin typeface="PT Sans Narrow"/>
                <a:ea typeface="PT Sans Narrow"/>
                <a:cs typeface="PT Sans Narrow"/>
                <a:sym typeface="PT Sans Narrow"/>
              </a:rPr>
              <a:t>Historical and contemporary Tribal presence</a:t>
            </a:r>
            <a:endParaRPr sz="17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700">
                <a:solidFill>
                  <a:srgbClr val="000000"/>
                </a:solidFill>
                <a:latin typeface="PT Sans Narrow"/>
                <a:ea typeface="PT Sans Narrow"/>
                <a:cs typeface="PT Sans Narrow"/>
                <a:sym typeface="PT Sans Narrow"/>
              </a:rPr>
              <a:t>Contributions of Tribes to local and national culture</a:t>
            </a:r>
            <a:endParaRPr sz="17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700">
                <a:solidFill>
                  <a:srgbClr val="000000"/>
                </a:solidFill>
                <a:latin typeface="PT Sans Narrow"/>
                <a:ea typeface="PT Sans Narrow"/>
                <a:cs typeface="PT Sans Narrow"/>
                <a:sym typeface="PT Sans Narrow"/>
              </a:rPr>
              <a:t>Students are encouraged to recognize Native musicians as contemporary culture-bearers, not relics of the past.</a:t>
            </a:r>
            <a:endParaRPr sz="17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700">
                <a:solidFill>
                  <a:srgbClr val="000000"/>
                </a:solidFill>
                <a:latin typeface="PT Sans Narrow"/>
                <a:ea typeface="PT Sans Narrow"/>
                <a:cs typeface="PT Sans Narrow"/>
                <a:sym typeface="PT Sans Narrow"/>
              </a:rPr>
              <a:t>Avoid "damage-centered narratives" and highlight Indigenous joy, resilience, and innovation.</a:t>
            </a:r>
            <a:endParaRPr sz="17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t/>
            </a:r>
            <a:endParaRPr sz="17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t/>
            </a:r>
            <a:endParaRPr sz="17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t/>
            </a:r>
            <a:endParaRPr sz="1700">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t/>
            </a:r>
            <a:endParaRPr sz="2900">
              <a:solidFill>
                <a:srgbClr val="000000"/>
              </a:solidFill>
              <a:latin typeface="PT Sans Narrow"/>
              <a:ea typeface="PT Sans Narrow"/>
              <a:cs typeface="PT Sans Narrow"/>
              <a:sym typeface="PT Sans Narrow"/>
            </a:endParaRPr>
          </a:p>
        </p:txBody>
      </p:sp>
      <p:pic>
        <p:nvPicPr>
          <p:cNvPr id="87" name="Google Shape;87;p16" title="youareon.jpg"/>
          <p:cNvPicPr preferRelativeResize="0"/>
          <p:nvPr/>
        </p:nvPicPr>
        <p:blipFill>
          <a:blip r:embed="rId3">
            <a:alphaModFix/>
          </a:blip>
          <a:stretch>
            <a:fillRect/>
          </a:stretch>
        </p:blipFill>
        <p:spPr>
          <a:xfrm>
            <a:off x="4292400" y="1304825"/>
            <a:ext cx="4699201" cy="31719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Implementing DEI Competency &amp; Relevancy</a:t>
            </a:r>
            <a:endParaRPr/>
          </a:p>
        </p:txBody>
      </p:sp>
      <p:sp>
        <p:nvSpPr>
          <p:cNvPr id="93" name="Google Shape;93;p17"/>
          <p:cNvSpPr txBox="1"/>
          <p:nvPr>
            <p:ph idx="1" type="body"/>
          </p:nvPr>
        </p:nvSpPr>
        <p:spPr>
          <a:xfrm>
            <a:off x="311700" y="1152475"/>
            <a:ext cx="4100100" cy="32862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n" sz="1600">
                <a:solidFill>
                  <a:srgbClr val="000000"/>
                </a:solidFill>
                <a:latin typeface="PT Sans Narrow"/>
                <a:ea typeface="PT Sans Narrow"/>
                <a:cs typeface="PT Sans Narrow"/>
                <a:sym typeface="PT Sans Narrow"/>
              </a:rPr>
              <a:t>Cultural Relevance:</a:t>
            </a:r>
            <a:r>
              <a:rPr lang="en" sz="1600">
                <a:solidFill>
                  <a:srgbClr val="000000"/>
                </a:solidFill>
                <a:latin typeface="PT Sans Narrow"/>
                <a:ea typeface="PT Sans Narrow"/>
                <a:cs typeface="PT Sans Narrow"/>
                <a:sym typeface="PT Sans Narrow"/>
              </a:rPr>
              <a:t> Showcase Indigenous musicians across diverse genres (jazz, hip hop, traditional, rock) to avoid monolithic portrayals.</a:t>
            </a:r>
            <a:endParaRPr sz="1600">
              <a:solidFill>
                <a:srgbClr val="000000"/>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b="1" lang="en" sz="1600">
                <a:solidFill>
                  <a:srgbClr val="000000"/>
                </a:solidFill>
                <a:latin typeface="PT Sans Narrow"/>
                <a:ea typeface="PT Sans Narrow"/>
                <a:cs typeface="PT Sans Narrow"/>
                <a:sym typeface="PT Sans Narrow"/>
              </a:rPr>
              <a:t>Avoiding Harm:</a:t>
            </a:r>
            <a:r>
              <a:rPr lang="en" sz="1600">
                <a:solidFill>
                  <a:srgbClr val="000000"/>
                </a:solidFill>
                <a:latin typeface="PT Sans Narrow"/>
                <a:ea typeface="PT Sans Narrow"/>
                <a:cs typeface="PT Sans Narrow"/>
                <a:sym typeface="PT Sans Narrow"/>
              </a:rPr>
              <a:t> Guide students away from stereotypes or tokenism. Emphasize the importance of tribal affiliation and appropriate attributions.</a:t>
            </a:r>
            <a:br>
              <a:rPr lang="en" sz="1600">
                <a:solidFill>
                  <a:srgbClr val="000000"/>
                </a:solidFill>
                <a:latin typeface="PT Sans Narrow"/>
                <a:ea typeface="PT Sans Narrow"/>
                <a:cs typeface="PT Sans Narrow"/>
                <a:sym typeface="PT Sans Narrow"/>
              </a:rPr>
            </a:br>
            <a:r>
              <a:rPr b="1" lang="en" sz="1600">
                <a:solidFill>
                  <a:srgbClr val="000000"/>
                </a:solidFill>
                <a:latin typeface="PT Sans Narrow"/>
                <a:ea typeface="PT Sans Narrow"/>
                <a:cs typeface="PT Sans Narrow"/>
                <a:sym typeface="PT Sans Narrow"/>
              </a:rPr>
              <a:t>Representation Matters:</a:t>
            </a:r>
            <a:r>
              <a:rPr lang="en" sz="1600">
                <a:solidFill>
                  <a:srgbClr val="000000"/>
                </a:solidFill>
                <a:latin typeface="PT Sans Narrow"/>
                <a:ea typeface="PT Sans Narrow"/>
                <a:cs typeface="PT Sans Narrow"/>
                <a:sym typeface="PT Sans Narrow"/>
              </a:rPr>
              <a:t> Students will explore how Native musicians have historically been excluded from mainstream platforms and how digital media can elevate their voices.</a:t>
            </a:r>
            <a:br>
              <a:rPr lang="en" sz="1600">
                <a:solidFill>
                  <a:srgbClr val="000000"/>
                </a:solidFill>
                <a:latin typeface="PT Sans Narrow"/>
                <a:ea typeface="PT Sans Narrow"/>
                <a:cs typeface="PT Sans Narrow"/>
                <a:sym typeface="PT Sans Narrow"/>
              </a:rPr>
            </a:br>
            <a:r>
              <a:rPr lang="en" sz="1600">
                <a:solidFill>
                  <a:srgbClr val="000000"/>
                </a:solidFill>
                <a:latin typeface="PT Sans Narrow"/>
                <a:ea typeface="PT Sans Narrow"/>
                <a:cs typeface="PT Sans Narrow"/>
                <a:sym typeface="PT Sans Narrow"/>
              </a:rPr>
              <a:t>Encourage </a:t>
            </a:r>
            <a:r>
              <a:rPr b="1" lang="en" sz="1600">
                <a:solidFill>
                  <a:srgbClr val="000000"/>
                </a:solidFill>
                <a:latin typeface="PT Sans Narrow"/>
                <a:ea typeface="PT Sans Narrow"/>
                <a:cs typeface="PT Sans Narrow"/>
                <a:sym typeface="PT Sans Narrow"/>
              </a:rPr>
              <a:t>relational accountability</a:t>
            </a:r>
            <a:r>
              <a:rPr lang="en" sz="1600">
                <a:solidFill>
                  <a:srgbClr val="000000"/>
                </a:solidFill>
                <a:latin typeface="PT Sans Narrow"/>
                <a:ea typeface="PT Sans Narrow"/>
                <a:cs typeface="PT Sans Narrow"/>
                <a:sym typeface="PT Sans Narrow"/>
              </a:rPr>
              <a:t>—students should consider their audience, the communities they represent, and the musicians’ perspectives</a:t>
            </a:r>
            <a:endParaRPr sz="1600">
              <a:solidFill>
                <a:srgbClr val="000000"/>
              </a:solidFill>
              <a:latin typeface="PT Sans Narrow"/>
              <a:ea typeface="PT Sans Narrow"/>
              <a:cs typeface="PT Sans Narrow"/>
              <a:sym typeface="PT Sans Narrow"/>
            </a:endParaRPr>
          </a:p>
          <a:p>
            <a:pPr indent="0" lvl="0" marL="0" rtl="0" algn="l">
              <a:spcBef>
                <a:spcPts val="0"/>
              </a:spcBef>
              <a:spcAft>
                <a:spcPts val="1200"/>
              </a:spcAft>
              <a:buNone/>
            </a:pPr>
            <a:r>
              <a:t/>
            </a:r>
            <a:endParaRPr sz="1600">
              <a:solidFill>
                <a:srgbClr val="000000"/>
              </a:solidFill>
              <a:latin typeface="PT Sans Narrow"/>
              <a:ea typeface="PT Sans Narrow"/>
              <a:cs typeface="PT Sans Narrow"/>
              <a:sym typeface="PT Sans Narrow"/>
            </a:endParaRPr>
          </a:p>
        </p:txBody>
      </p:sp>
      <p:pic>
        <p:nvPicPr>
          <p:cNvPr id="94" name="Google Shape;94;p17" title="oregon-tribes-map_1060_2.jpg"/>
          <p:cNvPicPr preferRelativeResize="0"/>
          <p:nvPr/>
        </p:nvPicPr>
        <p:blipFill>
          <a:blip r:embed="rId3">
            <a:alphaModFix/>
          </a:blip>
          <a:stretch>
            <a:fillRect/>
          </a:stretch>
        </p:blipFill>
        <p:spPr>
          <a:xfrm>
            <a:off x="4411800" y="1335788"/>
            <a:ext cx="4427400" cy="29195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1: What is a Festival?</a:t>
            </a:r>
            <a:endParaRPr/>
          </a:p>
        </p:txBody>
      </p:sp>
      <p:sp>
        <p:nvSpPr>
          <p:cNvPr id="100" name="Google Shape;100;p18"/>
          <p:cNvSpPr txBox="1"/>
          <p:nvPr>
            <p:ph idx="1" type="body"/>
          </p:nvPr>
        </p:nvSpPr>
        <p:spPr>
          <a:xfrm>
            <a:off x="178150" y="1152425"/>
            <a:ext cx="4056600" cy="3386700"/>
          </a:xfrm>
          <a:prstGeom prst="rect">
            <a:avLst/>
          </a:prstGeom>
        </p:spPr>
        <p:txBody>
          <a:bodyPr anchorCtr="0" anchor="t" bIns="91425" lIns="91425" spcFirstLastPara="1" rIns="91425" wrap="square" tIns="91425">
            <a:normAutofit fontScale="85000" lnSpcReduction="10000"/>
          </a:bodyPr>
          <a:lstStyle/>
          <a:p>
            <a:pPr indent="0" lvl="0" marL="0" rtl="0" algn="l">
              <a:lnSpc>
                <a:spcPct val="100000"/>
              </a:lnSpc>
              <a:spcBef>
                <a:spcPts val="1200"/>
              </a:spcBef>
              <a:spcAft>
                <a:spcPts val="0"/>
              </a:spcAft>
              <a:buNone/>
            </a:pPr>
            <a:r>
              <a:t/>
            </a:r>
            <a:endParaRPr b="1" sz="2308">
              <a:solidFill>
                <a:srgbClr val="000000"/>
              </a:solidFill>
              <a:latin typeface="PT Sans Narrow"/>
              <a:ea typeface="PT Sans Narrow"/>
              <a:cs typeface="PT Sans Narrow"/>
              <a:sym typeface="PT Sans Narrow"/>
            </a:endParaRPr>
          </a:p>
          <a:p>
            <a:pPr indent="0" lvl="0" marL="0" rtl="0" algn="l">
              <a:lnSpc>
                <a:spcPct val="100000"/>
              </a:lnSpc>
              <a:spcBef>
                <a:spcPts val="1200"/>
              </a:spcBef>
              <a:spcAft>
                <a:spcPts val="0"/>
              </a:spcAft>
              <a:buNone/>
            </a:pPr>
            <a:r>
              <a:rPr lang="en" sz="2308">
                <a:solidFill>
                  <a:srgbClr val="000000"/>
                </a:solidFill>
                <a:latin typeface="PT Sans Narrow"/>
                <a:ea typeface="PT Sans Narrow"/>
                <a:cs typeface="PT Sans Narrow"/>
                <a:sym typeface="PT Sans Narrow"/>
              </a:rPr>
              <a:t>Have students define components of a music/film festival.</a:t>
            </a:r>
            <a:br>
              <a:rPr lang="en" sz="2308">
                <a:solidFill>
                  <a:srgbClr val="000000"/>
                </a:solidFill>
                <a:latin typeface="PT Sans Narrow"/>
                <a:ea typeface="PT Sans Narrow"/>
                <a:cs typeface="PT Sans Narrow"/>
                <a:sym typeface="PT Sans Narrow"/>
              </a:rPr>
            </a:br>
            <a:endParaRPr sz="2308">
              <a:solidFill>
                <a:srgbClr val="000000"/>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lang="en" sz="2308">
                <a:solidFill>
                  <a:srgbClr val="000000"/>
                </a:solidFill>
                <a:latin typeface="PT Sans Narrow"/>
                <a:ea typeface="PT Sans Narrow"/>
                <a:cs typeface="PT Sans Narrow"/>
                <a:sym typeface="PT Sans Narrow"/>
              </a:rPr>
              <a:t>Create “production teams” and assign roles.</a:t>
            </a:r>
            <a:br>
              <a:rPr lang="en" sz="2308">
                <a:solidFill>
                  <a:srgbClr val="000000"/>
                </a:solidFill>
                <a:latin typeface="PT Sans Narrow"/>
                <a:ea typeface="PT Sans Narrow"/>
                <a:cs typeface="PT Sans Narrow"/>
                <a:sym typeface="PT Sans Narrow"/>
              </a:rPr>
            </a:br>
            <a:endParaRPr sz="2308">
              <a:solidFill>
                <a:srgbClr val="000000"/>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lang="en" sz="2308">
                <a:solidFill>
                  <a:srgbClr val="000000"/>
                </a:solidFill>
                <a:latin typeface="PT Sans Narrow"/>
                <a:ea typeface="PT Sans Narrow"/>
                <a:cs typeface="PT Sans Narrow"/>
                <a:sym typeface="PT Sans Narrow"/>
              </a:rPr>
              <a:t>Develop team posters with duties and responsibilities.</a:t>
            </a:r>
            <a:br>
              <a:rPr lang="en" sz="1100">
                <a:solidFill>
                  <a:srgbClr val="000000"/>
                </a:solidFill>
                <a:latin typeface="Arial"/>
                <a:ea typeface="Arial"/>
                <a:cs typeface="Arial"/>
                <a:sym typeface="Arial"/>
              </a:rPr>
            </a:br>
            <a:endParaRPr sz="2821">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t/>
            </a:r>
            <a:endParaRPr/>
          </a:p>
        </p:txBody>
      </p:sp>
      <p:pic>
        <p:nvPicPr>
          <p:cNvPr id="101" name="Google Shape;101;p18" title="JPT-header.jpg"/>
          <p:cNvPicPr preferRelativeResize="0"/>
          <p:nvPr/>
        </p:nvPicPr>
        <p:blipFill>
          <a:blip r:embed="rId3">
            <a:alphaModFix/>
          </a:blip>
          <a:stretch>
            <a:fillRect/>
          </a:stretch>
        </p:blipFill>
        <p:spPr>
          <a:xfrm>
            <a:off x="4234800" y="1304825"/>
            <a:ext cx="4649149" cy="2324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2: Research and Planning</a:t>
            </a:r>
            <a:endParaRPr/>
          </a:p>
        </p:txBody>
      </p:sp>
      <p:sp>
        <p:nvSpPr>
          <p:cNvPr id="107" name="Google Shape;107;p19"/>
          <p:cNvSpPr txBox="1"/>
          <p:nvPr>
            <p:ph idx="1" type="body"/>
          </p:nvPr>
        </p:nvSpPr>
        <p:spPr>
          <a:xfrm>
            <a:off x="311700" y="1278975"/>
            <a:ext cx="4260300" cy="33027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lang="en" sz="2100">
                <a:solidFill>
                  <a:srgbClr val="000000"/>
                </a:solidFill>
                <a:latin typeface="PT Sans Narrow"/>
                <a:ea typeface="PT Sans Narrow"/>
                <a:cs typeface="PT Sans Narrow"/>
                <a:sym typeface="PT Sans Narrow"/>
              </a:rPr>
              <a:t>Students explore the </a:t>
            </a:r>
            <a:r>
              <a:rPr b="1" lang="en" sz="2100">
                <a:solidFill>
                  <a:srgbClr val="000000"/>
                </a:solidFill>
                <a:latin typeface="PT Sans Narrow"/>
                <a:ea typeface="PT Sans Narrow"/>
                <a:cs typeface="PT Sans Narrow"/>
                <a:sym typeface="PT Sans Narrow"/>
              </a:rPr>
              <a:t>Speak/Sing Native Database</a:t>
            </a:r>
            <a:r>
              <a:rPr lang="en" sz="2100">
                <a:solidFill>
                  <a:srgbClr val="000000"/>
                </a:solidFill>
                <a:latin typeface="PT Sans Narrow"/>
                <a:ea typeface="PT Sans Narrow"/>
                <a:cs typeface="PT Sans Narrow"/>
                <a:sym typeface="PT Sans Narrow"/>
              </a:rPr>
              <a:t>.</a:t>
            </a:r>
            <a:br>
              <a:rPr lang="en" sz="2100">
                <a:solidFill>
                  <a:srgbClr val="000000"/>
                </a:solidFill>
                <a:latin typeface="PT Sans Narrow"/>
                <a:ea typeface="PT Sans Narrow"/>
                <a:cs typeface="PT Sans Narrow"/>
                <a:sym typeface="PT Sans Narrow"/>
              </a:rPr>
            </a:br>
            <a:endParaRPr sz="2100">
              <a:solidFill>
                <a:srgbClr val="000000"/>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lang="en" sz="2100">
                <a:solidFill>
                  <a:srgbClr val="000000"/>
                </a:solidFill>
                <a:latin typeface="PT Sans Narrow"/>
                <a:ea typeface="PT Sans Narrow"/>
                <a:cs typeface="PT Sans Narrow"/>
                <a:sym typeface="PT Sans Narrow"/>
              </a:rPr>
              <a:t>Choose a </a:t>
            </a:r>
            <a:r>
              <a:rPr b="1" lang="en" sz="2100">
                <a:solidFill>
                  <a:srgbClr val="000000"/>
                </a:solidFill>
                <a:latin typeface="PT Sans Narrow"/>
                <a:ea typeface="PT Sans Narrow"/>
                <a:cs typeface="PT Sans Narrow"/>
                <a:sym typeface="PT Sans Narrow"/>
              </a:rPr>
              <a:t>theme</a:t>
            </a:r>
            <a:r>
              <a:rPr lang="en" sz="2100">
                <a:solidFill>
                  <a:srgbClr val="000000"/>
                </a:solidFill>
                <a:latin typeface="PT Sans Narrow"/>
                <a:ea typeface="PT Sans Narrow"/>
                <a:cs typeface="PT Sans Narrow"/>
                <a:sym typeface="PT Sans Narrow"/>
              </a:rPr>
              <a:t> (genre, issue, cultural lens).</a:t>
            </a:r>
            <a:br>
              <a:rPr lang="en" sz="2100">
                <a:solidFill>
                  <a:srgbClr val="000000"/>
                </a:solidFill>
                <a:latin typeface="PT Sans Narrow"/>
                <a:ea typeface="PT Sans Narrow"/>
                <a:cs typeface="PT Sans Narrow"/>
                <a:sym typeface="PT Sans Narrow"/>
              </a:rPr>
            </a:br>
            <a:endParaRPr sz="2100">
              <a:solidFill>
                <a:srgbClr val="000000"/>
              </a:solidFill>
              <a:latin typeface="PT Sans Narrow"/>
              <a:ea typeface="PT Sans Narrow"/>
              <a:cs typeface="PT Sans Narrow"/>
              <a:sym typeface="PT Sans Narrow"/>
            </a:endParaRPr>
          </a:p>
          <a:p>
            <a:pPr indent="0" lvl="0" marL="0" rtl="0" algn="l">
              <a:lnSpc>
                <a:spcPct val="100000"/>
              </a:lnSpc>
              <a:spcBef>
                <a:spcPts val="0"/>
              </a:spcBef>
              <a:spcAft>
                <a:spcPts val="1200"/>
              </a:spcAft>
              <a:buNone/>
            </a:pPr>
            <a:r>
              <a:rPr lang="en" sz="2100">
                <a:solidFill>
                  <a:srgbClr val="000000"/>
                </a:solidFill>
                <a:latin typeface="PT Sans Narrow"/>
                <a:ea typeface="PT Sans Narrow"/>
                <a:cs typeface="PT Sans Narrow"/>
                <a:sym typeface="PT Sans Narrow"/>
              </a:rPr>
              <a:t>Draft festival outline: goals, audience, style, responsibilities.</a:t>
            </a:r>
            <a:endParaRPr sz="2100">
              <a:solidFill>
                <a:srgbClr val="000000"/>
              </a:solidFill>
              <a:latin typeface="PT Sans Narrow"/>
              <a:ea typeface="PT Sans Narrow"/>
              <a:cs typeface="PT Sans Narrow"/>
              <a:sym typeface="PT Sans Narrow"/>
            </a:endParaRPr>
          </a:p>
        </p:txBody>
      </p:sp>
      <p:pic>
        <p:nvPicPr>
          <p:cNvPr id="108" name="Google Shape;108;p19" title="ulali-rumble.jpg"/>
          <p:cNvPicPr preferRelativeResize="0"/>
          <p:nvPr/>
        </p:nvPicPr>
        <p:blipFill>
          <a:blip r:embed="rId3">
            <a:alphaModFix/>
          </a:blip>
          <a:stretch>
            <a:fillRect/>
          </a:stretch>
        </p:blipFill>
        <p:spPr>
          <a:xfrm>
            <a:off x="4596129" y="1219798"/>
            <a:ext cx="4236173" cy="28240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3: Storyboarding</a:t>
            </a:r>
            <a:endParaRPr/>
          </a:p>
        </p:txBody>
      </p:sp>
      <p:sp>
        <p:nvSpPr>
          <p:cNvPr id="114" name="Google Shape;114;p20"/>
          <p:cNvSpPr txBox="1"/>
          <p:nvPr>
            <p:ph idx="1" type="body"/>
          </p:nvPr>
        </p:nvSpPr>
        <p:spPr>
          <a:xfrm>
            <a:off x="311700" y="1152475"/>
            <a:ext cx="4260300" cy="35949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 sz="2500">
                <a:solidFill>
                  <a:srgbClr val="000000"/>
                </a:solidFill>
                <a:latin typeface="PT Sans Narrow"/>
                <a:ea typeface="PT Sans Narrow"/>
                <a:cs typeface="PT Sans Narrow"/>
                <a:sym typeface="PT Sans Narrow"/>
              </a:rPr>
              <a:t>Create a visual plan showing order of performances, MC segments, transitions, and closing.</a:t>
            </a:r>
            <a:br>
              <a:rPr lang="en" sz="2500">
                <a:solidFill>
                  <a:srgbClr val="000000"/>
                </a:solidFill>
                <a:latin typeface="PT Sans Narrow"/>
                <a:ea typeface="PT Sans Narrow"/>
                <a:cs typeface="PT Sans Narrow"/>
                <a:sym typeface="PT Sans Narrow"/>
              </a:rPr>
            </a:br>
            <a:endParaRPr sz="2500">
              <a:solidFill>
                <a:srgbClr val="000000"/>
              </a:solidFill>
              <a:latin typeface="PT Sans Narrow"/>
              <a:ea typeface="PT Sans Narrow"/>
              <a:cs typeface="PT Sans Narrow"/>
              <a:sym typeface="PT Sans Narrow"/>
            </a:endParaRPr>
          </a:p>
          <a:p>
            <a:pPr indent="0" lvl="0" marL="0" rtl="0" algn="l">
              <a:lnSpc>
                <a:spcPct val="100000"/>
              </a:lnSpc>
              <a:spcBef>
                <a:spcPts val="0"/>
              </a:spcBef>
              <a:spcAft>
                <a:spcPts val="1200"/>
              </a:spcAft>
              <a:buNone/>
            </a:pPr>
            <a:r>
              <a:rPr lang="en" sz="2500">
                <a:solidFill>
                  <a:srgbClr val="000000"/>
                </a:solidFill>
                <a:latin typeface="PT Sans Narrow"/>
                <a:ea typeface="PT Sans Narrow"/>
                <a:cs typeface="PT Sans Narrow"/>
                <a:sym typeface="PT Sans Narrow"/>
              </a:rPr>
              <a:t>Identify where and how narration will appear.</a:t>
            </a:r>
            <a:br>
              <a:rPr lang="en" sz="2500">
                <a:solidFill>
                  <a:srgbClr val="000000"/>
                </a:solidFill>
                <a:latin typeface="PT Sans Narrow"/>
                <a:ea typeface="PT Sans Narrow"/>
                <a:cs typeface="PT Sans Narrow"/>
                <a:sym typeface="PT Sans Narrow"/>
              </a:rPr>
            </a:br>
            <a:endParaRPr sz="5510">
              <a:solidFill>
                <a:srgbClr val="000000"/>
              </a:solidFill>
              <a:latin typeface="PT Sans Narrow"/>
              <a:ea typeface="PT Sans Narrow"/>
              <a:cs typeface="PT Sans Narrow"/>
              <a:sym typeface="PT Sans Narrow"/>
            </a:endParaRPr>
          </a:p>
        </p:txBody>
      </p:sp>
      <p:pic>
        <p:nvPicPr>
          <p:cNvPr descr="Creative visual of business people in corporate staff meeting (Provided by Getty Images)" id="115" name="Google Shape;115;p20"/>
          <p:cNvPicPr preferRelativeResize="0"/>
          <p:nvPr/>
        </p:nvPicPr>
        <p:blipFill>
          <a:blip r:embed="rId3">
            <a:alphaModFix/>
          </a:blip>
          <a:stretch>
            <a:fillRect/>
          </a:stretch>
        </p:blipFill>
        <p:spPr>
          <a:xfrm>
            <a:off x="4724400" y="1304825"/>
            <a:ext cx="4267203" cy="2400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4: Production</a:t>
            </a:r>
            <a:endParaRPr/>
          </a:p>
        </p:txBody>
      </p:sp>
      <p:sp>
        <p:nvSpPr>
          <p:cNvPr id="121" name="Google Shape;121;p21"/>
          <p:cNvSpPr txBox="1"/>
          <p:nvPr>
            <p:ph idx="1" type="body"/>
          </p:nvPr>
        </p:nvSpPr>
        <p:spPr>
          <a:xfrm>
            <a:off x="311700" y="1205175"/>
            <a:ext cx="3683100" cy="33636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lang="en" sz="2400">
                <a:solidFill>
                  <a:srgbClr val="000000"/>
                </a:solidFill>
                <a:latin typeface="PT Sans Narrow"/>
                <a:ea typeface="PT Sans Narrow"/>
                <a:cs typeface="PT Sans Narrow"/>
                <a:sym typeface="PT Sans Narrow"/>
              </a:rPr>
              <a:t>Gather footage from the database and follow Fair Use guidelines.</a:t>
            </a:r>
            <a:br>
              <a:rPr lang="en" sz="2400">
                <a:solidFill>
                  <a:srgbClr val="000000"/>
                </a:solidFill>
                <a:latin typeface="PT Sans Narrow"/>
                <a:ea typeface="PT Sans Narrow"/>
                <a:cs typeface="PT Sans Narrow"/>
                <a:sym typeface="PT Sans Narrow"/>
              </a:rPr>
            </a:br>
            <a:endParaRPr sz="2400">
              <a:solidFill>
                <a:srgbClr val="000000"/>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lang="en" sz="2400">
                <a:solidFill>
                  <a:srgbClr val="000000"/>
                </a:solidFill>
                <a:latin typeface="PT Sans Narrow"/>
                <a:ea typeface="PT Sans Narrow"/>
                <a:cs typeface="PT Sans Narrow"/>
                <a:sym typeface="PT Sans Narrow"/>
              </a:rPr>
              <a:t>Write MC scripts, record narration, and begin editing.</a:t>
            </a:r>
            <a:endParaRPr sz="3400">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t/>
            </a:r>
            <a:endParaRPr sz="2100">
              <a:solidFill>
                <a:srgbClr val="000000"/>
              </a:solidFill>
              <a:latin typeface="PT Sans Narrow"/>
              <a:ea typeface="PT Sans Narrow"/>
              <a:cs typeface="PT Sans Narrow"/>
              <a:sym typeface="PT Sans Narrow"/>
            </a:endParaRPr>
          </a:p>
        </p:txBody>
      </p:sp>
      <p:pic>
        <p:nvPicPr>
          <p:cNvPr descr="Close up shot of video graphic editor using specialized software to edit movie footage (Provided by Getty Images)" id="122" name="Google Shape;122;p21"/>
          <p:cNvPicPr preferRelativeResize="0"/>
          <p:nvPr/>
        </p:nvPicPr>
        <p:blipFill>
          <a:blip r:embed="rId3">
            <a:alphaModFix/>
          </a:blip>
          <a:stretch>
            <a:fillRect/>
          </a:stretch>
        </p:blipFill>
        <p:spPr>
          <a:xfrm>
            <a:off x="5348075" y="1043838"/>
            <a:ext cx="2456918" cy="36862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