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T Sans Narrow"/>
      <p:regular r:id="rId21"/>
      <p:bold r:id="rId22"/>
    </p:embeddedFont>
    <p:embeddedFont>
      <p:font typeface="Poppins"/>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TSansNarrow-bold.fntdata"/><Relationship Id="rId21" Type="http://schemas.openxmlformats.org/officeDocument/2006/relationships/font" Target="fonts/PTSansNarrow-regular.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407b25955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407b25955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407b25955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407b25955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97210252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97210252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76cf7cead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76cf7cead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07b25955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407b25955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576cf7cead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576cf7cead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3b80b99f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3b80b99f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5a85e14ab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5a85e14ab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3b80b99ff2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3b80b99ff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3b80b99f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3b80b99f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b80b99ff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3b80b99ff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407b2595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407b2595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634b60d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634b60d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407b25955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407b25955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oregon.gov/ode/students-and-family/equity/indianed/pages/tribal-history-shared-history.aspx" TargetMode="External"/><Relationship Id="rId4" Type="http://schemas.openxmlformats.org/officeDocument/2006/relationships/hyperlink" Target="https://www.oregon.gov/ode/students-and-family/equity/indianed/pages/tribal-history-shared-history.aspx" TargetMode="External"/><Relationship Id="rId11" Type="http://schemas.openxmlformats.org/officeDocument/2006/relationships/image" Target="../media/image6.jpg"/><Relationship Id="rId10" Type="http://schemas.openxmlformats.org/officeDocument/2006/relationships/hyperlink" Target="https://www.oregon.gov/ode/students-and-family/equity/indianed/pages/tribal-consultation.aspx" TargetMode="External"/><Relationship Id="rId9" Type="http://schemas.openxmlformats.org/officeDocument/2006/relationships/hyperlink" Target="https://www.oregon.gov/ode/students-and-family/equity/indianed/pages/tribal-consultation.aspx" TargetMode="External"/><Relationship Id="rId5" Type="http://schemas.openxmlformats.org/officeDocument/2006/relationships/hyperlink" Target="https://www.jimpepperfest.net/" TargetMode="External"/><Relationship Id="rId6" Type="http://schemas.openxmlformats.org/officeDocument/2006/relationships/hyperlink" Target="https://www.jimpepperfest.net/" TargetMode="External"/><Relationship Id="rId7" Type="http://schemas.openxmlformats.org/officeDocument/2006/relationships/hyperlink" Target="https://marlenamyl.es/" TargetMode="External"/><Relationship Id="rId8" Type="http://schemas.openxmlformats.org/officeDocument/2006/relationships/hyperlink" Target="https://marlenamyl.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open.spotify.com/episode/7G8PWUxAh7bWLKwv6iiEq0?si=5bb539803fc24afa&amp;nd=1&amp;%20dlsi=509f8f3b3d984fca" TargetMode="External"/><Relationship Id="rId4" Type="http://schemas.openxmlformats.org/officeDocument/2006/relationships/hyperlink" Target="https://ed.ted.com/lessons/what-makes-a-poem-a-poem-melissa-kovacs" TargetMode="External"/><Relationship Id="rId5" Type="http://schemas.openxmlformats.org/officeDocument/2006/relationships/hyperlink" Target="https://docs.google.com/document/d/1A0YjRQIwMWRQuIwfj2S96xXhn0SBGRddgXhV-eLmJ2%20U/edit%20student%20facing%20worksheet" TargetMode="External"/><Relationship Id="rId6" Type="http://schemas.openxmlformats.org/officeDocument/2006/relationships/hyperlink" Target="https://docs.google.com/document/d/11xKbEVOw2sqQgD846z2TMplDguzhZcyl6oyHAxqNX0U%20/edit%20teacher%20facing" TargetMode="External"/><Relationship Id="rId7"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77"/>
            <a:ext cx="7136700" cy="1221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622"/>
              <a:t>Unit Five</a:t>
            </a:r>
            <a:endParaRPr sz="2622"/>
          </a:p>
          <a:p>
            <a:pPr indent="0" lvl="0" marL="0" rtl="0" algn="ctr">
              <a:spcBef>
                <a:spcPts val="0"/>
              </a:spcBef>
              <a:spcAft>
                <a:spcPts val="0"/>
              </a:spcAft>
              <a:buNone/>
            </a:pPr>
            <a:r>
              <a:rPr lang="en" sz="3288"/>
              <a:t>Understanding Self Through Creative Expression </a:t>
            </a:r>
            <a:endParaRPr sz="3288"/>
          </a:p>
          <a:p>
            <a:pPr indent="0" lvl="0" marL="0" marR="429729" rtl="0" algn="l">
              <a:lnSpc>
                <a:spcPct val="223695"/>
              </a:lnSpc>
              <a:spcBef>
                <a:spcPts val="0"/>
              </a:spcBef>
              <a:spcAft>
                <a:spcPts val="0"/>
              </a:spcAft>
              <a:buNone/>
            </a:pPr>
            <a:r>
              <a:rPr lang="en" sz="1099">
                <a:solidFill>
                  <a:srgbClr val="000000"/>
                </a:solidFill>
                <a:latin typeface="Poppins"/>
                <a:ea typeface="Poppins"/>
                <a:cs typeface="Poppins"/>
                <a:sym typeface="Poppins"/>
              </a:rPr>
              <a:t> </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Teresa Cisneros with Angie Morrill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4: Production</a:t>
            </a:r>
            <a:endParaRPr/>
          </a:p>
        </p:txBody>
      </p:sp>
      <p:sp>
        <p:nvSpPr>
          <p:cNvPr id="128" name="Google Shape;128;p22"/>
          <p:cNvSpPr txBox="1"/>
          <p:nvPr>
            <p:ph idx="1" type="body"/>
          </p:nvPr>
        </p:nvSpPr>
        <p:spPr>
          <a:xfrm>
            <a:off x="311700" y="1205175"/>
            <a:ext cx="3683100" cy="33636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en" sz="2400">
                <a:solidFill>
                  <a:srgbClr val="000000"/>
                </a:solidFill>
                <a:latin typeface="PT Sans Narrow"/>
                <a:ea typeface="PT Sans Narrow"/>
                <a:cs typeface="PT Sans Narrow"/>
                <a:sym typeface="PT Sans Narrow"/>
              </a:rPr>
              <a:t>Gather footage from the database and follow Fair Use guidelines.</a:t>
            </a:r>
            <a:br>
              <a:rPr lang="en" sz="2400">
                <a:solidFill>
                  <a:srgbClr val="000000"/>
                </a:solidFill>
                <a:latin typeface="PT Sans Narrow"/>
                <a:ea typeface="PT Sans Narrow"/>
                <a:cs typeface="PT Sans Narrow"/>
                <a:sym typeface="PT Sans Narrow"/>
              </a:rPr>
            </a:br>
            <a:endParaRPr sz="24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400">
                <a:solidFill>
                  <a:srgbClr val="000000"/>
                </a:solidFill>
                <a:latin typeface="PT Sans Narrow"/>
                <a:ea typeface="PT Sans Narrow"/>
                <a:cs typeface="PT Sans Narrow"/>
                <a:sym typeface="PT Sans Narrow"/>
              </a:rPr>
              <a:t>Write MC scripts, record narration, and begin editing.</a:t>
            </a:r>
            <a:endParaRPr sz="34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sz="2100">
              <a:solidFill>
                <a:srgbClr val="000000"/>
              </a:solidFill>
              <a:latin typeface="PT Sans Narrow"/>
              <a:ea typeface="PT Sans Narrow"/>
              <a:cs typeface="PT Sans Narrow"/>
              <a:sym typeface="PT Sans Narrow"/>
            </a:endParaRPr>
          </a:p>
        </p:txBody>
      </p:sp>
      <p:pic>
        <p:nvPicPr>
          <p:cNvPr descr="Close up shot of video graphic editor using specialized software to edit movie footage (Provided by Getty Images)" id="129" name="Google Shape;129;p22"/>
          <p:cNvPicPr preferRelativeResize="0"/>
          <p:nvPr/>
        </p:nvPicPr>
        <p:blipFill>
          <a:blip r:embed="rId3">
            <a:alphaModFix/>
          </a:blip>
          <a:stretch>
            <a:fillRect/>
          </a:stretch>
        </p:blipFill>
        <p:spPr>
          <a:xfrm>
            <a:off x="5348075" y="1043838"/>
            <a:ext cx="2456918" cy="36862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5: Peer Review </a:t>
            </a:r>
            <a:endParaRPr/>
          </a:p>
        </p:txBody>
      </p:sp>
      <p:sp>
        <p:nvSpPr>
          <p:cNvPr id="135" name="Google Shape;135;p23"/>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t/>
            </a:r>
            <a:endParaRPr b="1" sz="2300">
              <a:solidFill>
                <a:srgbClr val="000000"/>
              </a:solidFill>
              <a:latin typeface="PT Sans Narrow"/>
              <a:ea typeface="PT Sans Narrow"/>
              <a:cs typeface="PT Sans Narrow"/>
              <a:sym typeface="PT Sans Narrow"/>
            </a:endParaRPr>
          </a:p>
          <a:p>
            <a:pPr indent="0" lvl="0" marL="0" rtl="0" algn="l">
              <a:lnSpc>
                <a:spcPct val="100000"/>
              </a:lnSpc>
              <a:spcBef>
                <a:spcPts val="1200"/>
              </a:spcBef>
              <a:spcAft>
                <a:spcPts val="0"/>
              </a:spcAft>
              <a:buNone/>
            </a:pPr>
            <a:r>
              <a:rPr lang="en" sz="2300">
                <a:solidFill>
                  <a:srgbClr val="000000"/>
                </a:solidFill>
                <a:latin typeface="PT Sans Narrow"/>
                <a:ea typeface="PT Sans Narrow"/>
                <a:cs typeface="PT Sans Narrow"/>
                <a:sym typeface="PT Sans Narrow"/>
              </a:rPr>
              <a:t>Use the </a:t>
            </a:r>
            <a:r>
              <a:rPr b="1" lang="en" sz="2300">
                <a:solidFill>
                  <a:srgbClr val="000000"/>
                </a:solidFill>
                <a:latin typeface="PT Sans Narrow"/>
                <a:ea typeface="PT Sans Narrow"/>
                <a:cs typeface="PT Sans Narrow"/>
                <a:sym typeface="PT Sans Narrow"/>
              </a:rPr>
              <a:t>Peer Review Guide</a:t>
            </a:r>
            <a:r>
              <a:rPr lang="en" sz="2300">
                <a:solidFill>
                  <a:srgbClr val="000000"/>
                </a:solidFill>
                <a:latin typeface="PT Sans Narrow"/>
                <a:ea typeface="PT Sans Narrow"/>
                <a:cs typeface="PT Sans Narrow"/>
                <a:sym typeface="PT Sans Narrow"/>
              </a:rPr>
              <a:t> to exchange feedback with another team.</a:t>
            </a:r>
            <a:br>
              <a:rPr lang="en" sz="2300">
                <a:solidFill>
                  <a:srgbClr val="000000"/>
                </a:solidFill>
                <a:latin typeface="PT Sans Narrow"/>
                <a:ea typeface="PT Sans Narrow"/>
                <a:cs typeface="PT Sans Narrow"/>
                <a:sym typeface="PT Sans Narrow"/>
              </a:rPr>
            </a:br>
            <a:endParaRPr sz="23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300">
                <a:solidFill>
                  <a:srgbClr val="000000"/>
                </a:solidFill>
                <a:latin typeface="PT Sans Narrow"/>
                <a:ea typeface="PT Sans Narrow"/>
                <a:cs typeface="PT Sans Narrow"/>
                <a:sym typeface="PT Sans Narrow"/>
              </a:rPr>
              <a:t>Make adjustments to timing, theme consistency, editing, etc.</a:t>
            </a:r>
            <a:br>
              <a:rPr lang="en" sz="2300">
                <a:solidFill>
                  <a:srgbClr val="000000"/>
                </a:solidFill>
                <a:latin typeface="PT Sans Narrow"/>
                <a:ea typeface="PT Sans Narrow"/>
                <a:cs typeface="PT Sans Narrow"/>
                <a:sym typeface="PT Sans Narrow"/>
              </a:rPr>
            </a:br>
            <a:endParaRPr sz="2300">
              <a:solidFill>
                <a:srgbClr val="000000"/>
              </a:solidFill>
              <a:latin typeface="PT Sans Narrow"/>
              <a:ea typeface="PT Sans Narrow"/>
              <a:cs typeface="PT Sans Narrow"/>
              <a:sym typeface="PT Sans Narrow"/>
            </a:endParaRPr>
          </a:p>
          <a:p>
            <a:pPr indent="0" lvl="0" marL="457200" rtl="0" algn="l">
              <a:lnSpc>
                <a:spcPct val="100000"/>
              </a:lnSpc>
              <a:spcBef>
                <a:spcPts val="1200"/>
              </a:spcBef>
              <a:spcAft>
                <a:spcPts val="1200"/>
              </a:spcAft>
              <a:buNone/>
            </a:pPr>
            <a:r>
              <a:t/>
            </a:r>
            <a:endParaRPr sz="2100">
              <a:solidFill>
                <a:srgbClr val="000000"/>
              </a:solidFill>
              <a:latin typeface="PT Sans Narrow"/>
              <a:ea typeface="PT Sans Narrow"/>
              <a:cs typeface="PT Sans Narrow"/>
              <a:sym typeface="PT Sans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Six: Final Festival Submission </a:t>
            </a:r>
            <a:endParaRPr/>
          </a:p>
        </p:txBody>
      </p:sp>
      <p:sp>
        <p:nvSpPr>
          <p:cNvPr id="141" name="Google Shape;141;p24"/>
          <p:cNvSpPr txBox="1"/>
          <p:nvPr>
            <p:ph idx="1" type="body"/>
          </p:nvPr>
        </p:nvSpPr>
        <p:spPr>
          <a:xfrm>
            <a:off x="311700" y="1266325"/>
            <a:ext cx="3746100" cy="33027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en" sz="2000">
                <a:solidFill>
                  <a:srgbClr val="000000"/>
                </a:solidFill>
                <a:latin typeface="PT Sans Narrow"/>
                <a:ea typeface="PT Sans Narrow"/>
                <a:cs typeface="PT Sans Narrow"/>
                <a:sym typeface="PT Sans Narrow"/>
              </a:rPr>
              <a:t>Upload completed festival for peer and public viewing.</a:t>
            </a:r>
            <a:br>
              <a:rPr lang="en" sz="2000">
                <a:solidFill>
                  <a:srgbClr val="000000"/>
                </a:solidFill>
                <a:latin typeface="PT Sans Narrow"/>
                <a:ea typeface="PT Sans Narrow"/>
                <a:cs typeface="PT Sans Narrow"/>
                <a:sym typeface="PT Sans Narrow"/>
              </a:rPr>
            </a:br>
            <a:endParaRPr sz="20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000">
                <a:solidFill>
                  <a:srgbClr val="000000"/>
                </a:solidFill>
                <a:latin typeface="PT Sans Narrow"/>
                <a:ea typeface="PT Sans Narrow"/>
                <a:cs typeface="PT Sans Narrow"/>
                <a:sym typeface="PT Sans Narrow"/>
              </a:rPr>
              <a:t>Reflect on the process and the representation of Native voices in media.</a:t>
            </a:r>
            <a:endParaRPr sz="2000">
              <a:solidFill>
                <a:srgbClr val="000000"/>
              </a:solidFill>
              <a:latin typeface="PT Sans Narrow"/>
              <a:ea typeface="PT Sans Narrow"/>
              <a:cs typeface="PT Sans Narrow"/>
              <a:sym typeface="PT Sans Narrow"/>
            </a:endParaRPr>
          </a:p>
          <a:p>
            <a:pPr indent="0" lvl="0" marL="0" rtl="0" algn="l">
              <a:lnSpc>
                <a:spcPct val="100000"/>
              </a:lnSpc>
              <a:spcBef>
                <a:spcPts val="1200"/>
              </a:spcBef>
              <a:spcAft>
                <a:spcPts val="1200"/>
              </a:spcAft>
              <a:buNone/>
            </a:pPr>
            <a:r>
              <a:rPr lang="en" sz="2000">
                <a:solidFill>
                  <a:srgbClr val="000000"/>
                </a:solidFill>
                <a:latin typeface="PT Sans Narrow"/>
                <a:ea typeface="PT Sans Narrow"/>
                <a:cs typeface="PT Sans Narrow"/>
                <a:sym typeface="PT Sans Narrow"/>
              </a:rPr>
              <a:t>What kind of feedback did you receive? What did the students learn? What would they do differently?</a:t>
            </a:r>
            <a:endParaRPr sz="2000">
              <a:solidFill>
                <a:srgbClr val="000000"/>
              </a:solidFill>
              <a:latin typeface="PT Sans Narrow"/>
              <a:ea typeface="PT Sans Narrow"/>
              <a:cs typeface="PT Sans Narrow"/>
              <a:sym typeface="PT Sans Narrow"/>
            </a:endParaRPr>
          </a:p>
        </p:txBody>
      </p:sp>
      <p:pic>
        <p:nvPicPr>
          <p:cNvPr descr="Summer music festival landing page vector template. Pop sound fest website interface idea with flat illustrations. Open air fun homepage layout. Dance party web banner, webpage cartoon concept (Provided by Getty Images)" id="142" name="Google Shape;142;p24"/>
          <p:cNvPicPr preferRelativeResize="0"/>
          <p:nvPr/>
        </p:nvPicPr>
        <p:blipFill>
          <a:blip r:embed="rId3">
            <a:alphaModFix/>
          </a:blip>
          <a:stretch>
            <a:fillRect/>
          </a:stretch>
        </p:blipFill>
        <p:spPr>
          <a:xfrm>
            <a:off x="4210200" y="1304825"/>
            <a:ext cx="4781399" cy="2710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Links to Suggested Resources: </a:t>
            </a:r>
            <a:endParaRPr/>
          </a:p>
        </p:txBody>
      </p:sp>
      <p:sp>
        <p:nvSpPr>
          <p:cNvPr id="148" name="Google Shape;148;p25"/>
          <p:cNvSpPr txBox="1"/>
          <p:nvPr>
            <p:ph idx="1" type="body"/>
          </p:nvPr>
        </p:nvSpPr>
        <p:spPr>
          <a:xfrm>
            <a:off x="3980350" y="1205175"/>
            <a:ext cx="4772400" cy="3505800"/>
          </a:xfrm>
          <a:prstGeom prst="rect">
            <a:avLst/>
          </a:prstGeom>
        </p:spPr>
        <p:txBody>
          <a:bodyPr anchorCtr="0" anchor="t" bIns="91425" lIns="91425" spcFirstLastPara="1" rIns="91425" wrap="square" tIns="91425">
            <a:normAutofit/>
          </a:bodyPr>
          <a:lstStyle/>
          <a:p>
            <a:pPr indent="0" lvl="0" marL="0" rtl="0" algn="l">
              <a:lnSpc>
                <a:spcPct val="100000"/>
              </a:lnSpc>
              <a:spcBef>
                <a:spcPts val="1400"/>
              </a:spcBef>
              <a:spcAft>
                <a:spcPts val="0"/>
              </a:spcAft>
              <a:buNone/>
            </a:pPr>
            <a:r>
              <a:t/>
            </a:r>
            <a:endParaRPr b="1" sz="1300">
              <a:solidFill>
                <a:srgbClr val="000000"/>
              </a:solidFill>
              <a:latin typeface="Arial"/>
              <a:ea typeface="Arial"/>
              <a:cs typeface="Arial"/>
              <a:sym typeface="Arial"/>
            </a:endParaRPr>
          </a:p>
          <a:p>
            <a:pPr indent="-368300" lvl="0" marL="457200" rtl="0" algn="l">
              <a:lnSpc>
                <a:spcPct val="100000"/>
              </a:lnSpc>
              <a:spcBef>
                <a:spcPts val="1200"/>
              </a:spcBef>
              <a:spcAft>
                <a:spcPts val="0"/>
              </a:spcAft>
              <a:buClr>
                <a:srgbClr val="000000"/>
              </a:buClr>
              <a:buSzPts val="2200"/>
              <a:buFont typeface="PT Sans Narrow"/>
              <a:buChar char="●"/>
            </a:pPr>
            <a:r>
              <a:rPr lang="en" sz="2200" u="sng">
                <a:solidFill>
                  <a:srgbClr val="1155CC"/>
                </a:solidFill>
                <a:latin typeface="PT Sans Narrow"/>
                <a:ea typeface="PT Sans Narrow"/>
                <a:cs typeface="PT Sans Narrow"/>
                <a:sym typeface="PT Sans Narrow"/>
                <a:hlinkClick r:id="rId3">
                  <a:extLst>
                    <a:ext uri="{A12FA001-AC4F-418D-AE19-62706E023703}">
                      <ahyp:hlinkClr val="tx"/>
                    </a:ext>
                  </a:extLst>
                </a:hlinkClick>
              </a:rPr>
              <a:t>ODE Tribal History/Shared History</a:t>
            </a:r>
            <a:br>
              <a:rPr lang="en" sz="2200" u="sng">
                <a:solidFill>
                  <a:srgbClr val="1155CC"/>
                </a:solidFill>
                <a:latin typeface="PT Sans Narrow"/>
                <a:ea typeface="PT Sans Narrow"/>
                <a:cs typeface="PT Sans Narrow"/>
                <a:sym typeface="PT Sans Narrow"/>
                <a:hlinkClick r:id="rId4">
                  <a:extLst>
                    <a:ext uri="{A12FA001-AC4F-418D-AE19-62706E023703}">
                      <ahyp:hlinkClr val="tx"/>
                    </a:ext>
                  </a:extLst>
                </a:hlinkClick>
              </a:rPr>
            </a:br>
            <a:endParaRPr sz="2200">
              <a:solidFill>
                <a:srgbClr val="000000"/>
              </a:solidFill>
              <a:latin typeface="PT Sans Narrow"/>
              <a:ea typeface="PT Sans Narrow"/>
              <a:cs typeface="PT Sans Narrow"/>
              <a:sym typeface="PT Sans Narrow"/>
            </a:endParaRPr>
          </a:p>
          <a:p>
            <a:pPr indent="-368300" lvl="0" marL="457200" rtl="0" algn="l">
              <a:lnSpc>
                <a:spcPct val="100000"/>
              </a:lnSpc>
              <a:spcBef>
                <a:spcPts val="0"/>
              </a:spcBef>
              <a:spcAft>
                <a:spcPts val="0"/>
              </a:spcAft>
              <a:buClr>
                <a:srgbClr val="000000"/>
              </a:buClr>
              <a:buSzPts val="2200"/>
              <a:buFont typeface="PT Sans Narrow"/>
              <a:buChar char="●"/>
            </a:pPr>
            <a:r>
              <a:rPr lang="en" sz="2200" u="sng">
                <a:solidFill>
                  <a:srgbClr val="1155CC"/>
                </a:solidFill>
                <a:latin typeface="PT Sans Narrow"/>
                <a:ea typeface="PT Sans Narrow"/>
                <a:cs typeface="PT Sans Narrow"/>
                <a:sym typeface="PT Sans Narrow"/>
                <a:hlinkClick r:id="rId5">
                  <a:extLst>
                    <a:ext uri="{A12FA001-AC4F-418D-AE19-62706E023703}">
                      <ahyp:hlinkClr val="tx"/>
                    </a:ext>
                  </a:extLst>
                </a:hlinkClick>
              </a:rPr>
              <a:t>Jim Pepper Native Arts Festival</a:t>
            </a:r>
            <a:br>
              <a:rPr lang="en" sz="2200" u="sng">
                <a:solidFill>
                  <a:srgbClr val="1155CC"/>
                </a:solidFill>
                <a:latin typeface="PT Sans Narrow"/>
                <a:ea typeface="PT Sans Narrow"/>
                <a:cs typeface="PT Sans Narrow"/>
                <a:sym typeface="PT Sans Narrow"/>
                <a:hlinkClick r:id="rId6">
                  <a:extLst>
                    <a:ext uri="{A12FA001-AC4F-418D-AE19-62706E023703}">
                      <ahyp:hlinkClr val="tx"/>
                    </a:ext>
                  </a:extLst>
                </a:hlinkClick>
              </a:rPr>
            </a:br>
            <a:endParaRPr sz="2200">
              <a:solidFill>
                <a:srgbClr val="000000"/>
              </a:solidFill>
              <a:latin typeface="PT Sans Narrow"/>
              <a:ea typeface="PT Sans Narrow"/>
              <a:cs typeface="PT Sans Narrow"/>
              <a:sym typeface="PT Sans Narrow"/>
            </a:endParaRPr>
          </a:p>
          <a:p>
            <a:pPr indent="-368300" lvl="0" marL="457200" rtl="0" algn="l">
              <a:lnSpc>
                <a:spcPct val="100000"/>
              </a:lnSpc>
              <a:spcBef>
                <a:spcPts val="0"/>
              </a:spcBef>
              <a:spcAft>
                <a:spcPts val="0"/>
              </a:spcAft>
              <a:buClr>
                <a:srgbClr val="000000"/>
              </a:buClr>
              <a:buSzPts val="2200"/>
              <a:buFont typeface="PT Sans Narrow"/>
              <a:buChar char="●"/>
            </a:pPr>
            <a:r>
              <a:rPr lang="en" sz="2200" u="sng">
                <a:solidFill>
                  <a:srgbClr val="1155CC"/>
                </a:solidFill>
                <a:latin typeface="PT Sans Narrow"/>
                <a:ea typeface="PT Sans Narrow"/>
                <a:cs typeface="PT Sans Narrow"/>
                <a:sym typeface="PT Sans Narrow"/>
                <a:hlinkClick r:id="rId7">
                  <a:extLst>
                    <a:ext uri="{A12FA001-AC4F-418D-AE19-62706E023703}">
                      <ahyp:hlinkClr val="tx"/>
                    </a:ext>
                  </a:extLst>
                </a:hlinkClick>
              </a:rPr>
              <a:t>Speak/Sing Native Database</a:t>
            </a:r>
            <a:br>
              <a:rPr lang="en" sz="2200" u="sng">
                <a:solidFill>
                  <a:srgbClr val="1155CC"/>
                </a:solidFill>
                <a:latin typeface="PT Sans Narrow"/>
                <a:ea typeface="PT Sans Narrow"/>
                <a:cs typeface="PT Sans Narrow"/>
                <a:sym typeface="PT Sans Narrow"/>
                <a:hlinkClick r:id="rId8">
                  <a:extLst>
                    <a:ext uri="{A12FA001-AC4F-418D-AE19-62706E023703}">
                      <ahyp:hlinkClr val="tx"/>
                    </a:ext>
                  </a:extLst>
                </a:hlinkClick>
              </a:rPr>
            </a:br>
            <a:endParaRPr sz="2200">
              <a:solidFill>
                <a:srgbClr val="000000"/>
              </a:solidFill>
              <a:latin typeface="PT Sans Narrow"/>
              <a:ea typeface="PT Sans Narrow"/>
              <a:cs typeface="PT Sans Narrow"/>
              <a:sym typeface="PT Sans Narrow"/>
            </a:endParaRPr>
          </a:p>
          <a:p>
            <a:pPr indent="-368300" lvl="0" marL="457200" rtl="0" algn="l">
              <a:lnSpc>
                <a:spcPct val="100000"/>
              </a:lnSpc>
              <a:spcBef>
                <a:spcPts val="0"/>
              </a:spcBef>
              <a:spcAft>
                <a:spcPts val="1200"/>
              </a:spcAft>
              <a:buClr>
                <a:srgbClr val="000000"/>
              </a:buClr>
              <a:buSzPts val="2200"/>
              <a:buFont typeface="PT Sans Narrow"/>
              <a:buChar char="●"/>
            </a:pPr>
            <a:r>
              <a:rPr lang="en" sz="2200" u="sng">
                <a:solidFill>
                  <a:srgbClr val="1155CC"/>
                </a:solidFill>
                <a:latin typeface="PT Sans Narrow"/>
                <a:ea typeface="PT Sans Narrow"/>
                <a:cs typeface="PT Sans Narrow"/>
                <a:sym typeface="PT Sans Narrow"/>
                <a:hlinkClick r:id="rId9">
                  <a:extLst>
                    <a:ext uri="{A12FA001-AC4F-418D-AE19-62706E023703}">
                      <ahyp:hlinkClr val="tx"/>
                    </a:ext>
                  </a:extLst>
                </a:hlinkClick>
              </a:rPr>
              <a:t>ODE Tribal Consultation Toolkit</a:t>
            </a:r>
            <a:br>
              <a:rPr lang="en" sz="2200" u="sng">
                <a:solidFill>
                  <a:srgbClr val="1155CC"/>
                </a:solidFill>
                <a:latin typeface="PT Sans Narrow"/>
                <a:ea typeface="PT Sans Narrow"/>
                <a:cs typeface="PT Sans Narrow"/>
                <a:sym typeface="PT Sans Narrow"/>
                <a:hlinkClick r:id="rId10">
                  <a:extLst>
                    <a:ext uri="{A12FA001-AC4F-418D-AE19-62706E023703}">
                      <ahyp:hlinkClr val="tx"/>
                    </a:ext>
                  </a:extLst>
                </a:hlinkClick>
              </a:rPr>
            </a:br>
            <a:endParaRPr sz="3200">
              <a:solidFill>
                <a:srgbClr val="000000"/>
              </a:solidFill>
              <a:latin typeface="PT Sans Narrow"/>
              <a:ea typeface="PT Sans Narrow"/>
              <a:cs typeface="PT Sans Narrow"/>
              <a:sym typeface="PT Sans Narrow"/>
            </a:endParaRPr>
          </a:p>
        </p:txBody>
      </p:sp>
      <p:pic>
        <p:nvPicPr>
          <p:cNvPr id="149" name="Google Shape;149;p25" title="fbe5a2-20150310-resistance01.jpg"/>
          <p:cNvPicPr preferRelativeResize="0"/>
          <p:nvPr/>
        </p:nvPicPr>
        <p:blipFill>
          <a:blip r:embed="rId11">
            <a:alphaModFix/>
          </a:blip>
          <a:stretch>
            <a:fillRect/>
          </a:stretch>
        </p:blipFill>
        <p:spPr>
          <a:xfrm>
            <a:off x="651400" y="1152425"/>
            <a:ext cx="2949020" cy="368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Reflection and discussion</a:t>
            </a:r>
            <a:endParaRPr/>
          </a:p>
        </p:txBody>
      </p:sp>
      <p:sp>
        <p:nvSpPr>
          <p:cNvPr id="155" name="Google Shape;15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From Billie Holiday singing “Strange Fruit” to Woody Guthrie singing “This Land is Your Land” from Janelle Monae singing “Say Her Name” to Pete Seeger’s “We Shall Overcome” and “Green Day’s “American Idiot” - artists have often included political messages in their music.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What are your experiences with protest music?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What impact has protest music had on social movements? </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rPr lang="en" sz="1900">
                <a:solidFill>
                  <a:srgbClr val="000000"/>
                </a:solidFill>
                <a:latin typeface="PT Sans Narrow"/>
                <a:ea typeface="PT Sans Narrow"/>
                <a:cs typeface="PT Sans Narrow"/>
                <a:sym typeface="PT Sans Narrow"/>
              </a:rPr>
              <a:t>Are there songs your students could bring to class that represent social movements they care about?</a:t>
            </a:r>
            <a:endParaRPr sz="19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rPr lang="en" sz="1900">
                <a:solidFill>
                  <a:srgbClr val="000000"/>
                </a:solidFill>
                <a:latin typeface="PT Sans Narrow"/>
                <a:ea typeface="PT Sans Narrow"/>
                <a:cs typeface="PT Sans Narrow"/>
                <a:sym typeface="PT Sans Narrow"/>
              </a:rPr>
              <a:t>Can listening to Indigenous music give students more understanding towards Indigenous issues that they also care about? Climate justice for example? </a:t>
            </a:r>
            <a:endParaRPr sz="1900">
              <a:solidFill>
                <a:srgbClr val="000000"/>
              </a:solidFill>
              <a:latin typeface="PT Sans Narrow"/>
              <a:ea typeface="PT Sans Narrow"/>
              <a:cs typeface="PT Sans Narrow"/>
              <a:sym typeface="PT Sans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One: Introduction to Poetry </a:t>
            </a:r>
            <a:endParaRPr/>
          </a:p>
        </p:txBody>
      </p:sp>
      <p:sp>
        <p:nvSpPr>
          <p:cNvPr id="73" name="Google Shape;73;p14"/>
          <p:cNvSpPr txBox="1"/>
          <p:nvPr>
            <p:ph idx="1" type="body"/>
          </p:nvPr>
        </p:nvSpPr>
        <p:spPr>
          <a:xfrm>
            <a:off x="311700" y="1152475"/>
            <a:ext cx="4803000" cy="3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PT Sans Narrow"/>
                <a:ea typeface="PT Sans Narrow"/>
                <a:cs typeface="PT Sans Narrow"/>
                <a:sym typeface="PT Sans Narrow"/>
              </a:rPr>
              <a:t>Objective:</a:t>
            </a:r>
            <a:r>
              <a:rPr lang="en">
                <a:solidFill>
                  <a:srgbClr val="000000"/>
                </a:solidFill>
                <a:latin typeface="PT Sans Narrow"/>
                <a:ea typeface="PT Sans Narrow"/>
                <a:cs typeface="PT Sans Narrow"/>
                <a:sym typeface="PT Sans Narrow"/>
              </a:rPr>
              <a:t> Students will explore the fundamental characteristics of poetry and begin to understand how poetry can express identity. </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b="1" lang="en">
                <a:solidFill>
                  <a:srgbClr val="000000"/>
                </a:solidFill>
                <a:latin typeface="PT Sans Narrow"/>
                <a:ea typeface="PT Sans Narrow"/>
                <a:cs typeface="PT Sans Narrow"/>
                <a:sym typeface="PT Sans Narrow"/>
              </a:rPr>
              <a:t>Materials: </a:t>
            </a:r>
            <a:endParaRPr b="1">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lang="en">
                <a:solidFill>
                  <a:srgbClr val="000000"/>
                </a:solidFill>
                <a:latin typeface="PT Sans Narrow"/>
                <a:ea typeface="PT Sans Narrow"/>
                <a:cs typeface="PT Sans Narrow"/>
                <a:sym typeface="PT Sans Narrow"/>
              </a:rPr>
              <a:t>Audio: </a:t>
            </a:r>
            <a:r>
              <a:rPr lang="en" u="sng">
                <a:solidFill>
                  <a:schemeClr val="hlink"/>
                </a:solidFill>
                <a:latin typeface="PT Sans Narrow"/>
                <a:ea typeface="PT Sans Narrow"/>
                <a:cs typeface="PT Sans Narrow"/>
                <a:sym typeface="PT Sans Narrow"/>
                <a:hlinkClick r:id="rId3"/>
              </a:rPr>
              <a:t>This Teenage Life </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lang="en">
                <a:solidFill>
                  <a:srgbClr val="000000"/>
                </a:solidFill>
                <a:latin typeface="PT Sans Narrow"/>
                <a:ea typeface="PT Sans Narrow"/>
                <a:cs typeface="PT Sans Narrow"/>
                <a:sym typeface="PT Sans Narrow"/>
              </a:rPr>
              <a:t>TED-Ed video: </a:t>
            </a:r>
            <a:r>
              <a:rPr lang="en" u="sng">
                <a:solidFill>
                  <a:schemeClr val="hlink"/>
                </a:solidFill>
                <a:latin typeface="PT Sans Narrow"/>
                <a:ea typeface="PT Sans Narrow"/>
                <a:cs typeface="PT Sans Narrow"/>
                <a:sym typeface="PT Sans Narrow"/>
                <a:hlinkClick r:id="rId4"/>
              </a:rPr>
              <a:t>What Makes a Poem? </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lang="en">
                <a:solidFill>
                  <a:srgbClr val="000000"/>
                </a:solidFill>
                <a:latin typeface="PT Sans Narrow"/>
                <a:ea typeface="PT Sans Narrow"/>
                <a:cs typeface="PT Sans Narrow"/>
                <a:sym typeface="PT Sans Narrow"/>
              </a:rPr>
              <a:t>Poetic Devices Handout (provided link) </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lang="en" u="sng">
                <a:solidFill>
                  <a:schemeClr val="hlink"/>
                </a:solidFill>
                <a:latin typeface="PT Sans Narrow"/>
                <a:ea typeface="PT Sans Narrow"/>
                <a:cs typeface="PT Sans Narrow"/>
                <a:sym typeface="PT Sans Narrow"/>
                <a:hlinkClick r:id="rId5"/>
              </a:rPr>
              <a:t>Student facing handout</a:t>
            </a:r>
            <a:r>
              <a:rPr lang="en">
                <a:solidFill>
                  <a:srgbClr val="000000"/>
                </a:solidFill>
                <a:latin typeface="PT Sans Narrow"/>
                <a:ea typeface="PT Sans Narrow"/>
                <a:cs typeface="PT Sans Narrow"/>
                <a:sym typeface="PT Sans Narrow"/>
              </a:rPr>
              <a:t>	</a:t>
            </a:r>
            <a:r>
              <a:rPr lang="en" u="sng">
                <a:solidFill>
                  <a:schemeClr val="hlink"/>
                </a:solidFill>
                <a:latin typeface="PT Sans Narrow"/>
                <a:ea typeface="PT Sans Narrow"/>
                <a:cs typeface="PT Sans Narrow"/>
                <a:sym typeface="PT Sans Narrow"/>
                <a:hlinkClick r:id="rId6"/>
              </a:rPr>
              <a:t>Teacher facing handout</a:t>
            </a:r>
            <a:endParaRPr>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t/>
            </a:r>
            <a:endParaRPr b="1">
              <a:solidFill>
                <a:srgbClr val="000000"/>
              </a:solidFill>
              <a:latin typeface="PT Sans Narrow"/>
              <a:ea typeface="PT Sans Narrow"/>
              <a:cs typeface="PT Sans Narrow"/>
              <a:sym typeface="PT Sans Narrow"/>
            </a:endParaRPr>
          </a:p>
        </p:txBody>
      </p:sp>
      <p:pic>
        <p:nvPicPr>
          <p:cNvPr id="74" name="Google Shape;74;p14" title="9ad74ebcc3d83e86bcc0098026ed5e9f_XL.jpg"/>
          <p:cNvPicPr preferRelativeResize="0"/>
          <p:nvPr/>
        </p:nvPicPr>
        <p:blipFill>
          <a:blip r:embed="rId7">
            <a:alphaModFix/>
          </a:blip>
          <a:stretch>
            <a:fillRect/>
          </a:stretch>
        </p:blipFill>
        <p:spPr>
          <a:xfrm>
            <a:off x="5415375" y="1091750"/>
            <a:ext cx="3316651" cy="3312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One: Agenda</a:t>
            </a:r>
            <a:endParaRPr/>
          </a:p>
        </p:txBody>
      </p:sp>
      <p:sp>
        <p:nvSpPr>
          <p:cNvPr id="80" name="Google Shape;80;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b="1">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lang="en" sz="2200">
                <a:solidFill>
                  <a:srgbClr val="000000"/>
                </a:solidFill>
                <a:latin typeface="PT Sans Narrow"/>
                <a:ea typeface="PT Sans Narrow"/>
                <a:cs typeface="PT Sans Narrow"/>
                <a:sym typeface="PT Sans Narrow"/>
              </a:rPr>
              <a:t>1. Warm-up: Play This Teenage Life podcast about poetry as a creative outlet. </a:t>
            </a:r>
            <a:endParaRPr sz="2200">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lang="en" sz="2200">
                <a:solidFill>
                  <a:srgbClr val="000000"/>
                </a:solidFill>
                <a:latin typeface="PT Sans Narrow"/>
                <a:ea typeface="PT Sans Narrow"/>
                <a:cs typeface="PT Sans Narrow"/>
                <a:sym typeface="PT Sans Narrow"/>
              </a:rPr>
              <a:t>2. Discussion: </a:t>
            </a:r>
            <a:endParaRPr sz="2200">
              <a:solidFill>
                <a:srgbClr val="000000"/>
              </a:solidFill>
              <a:latin typeface="PT Sans Narrow"/>
              <a:ea typeface="PT Sans Narrow"/>
              <a:cs typeface="PT Sans Narrow"/>
              <a:sym typeface="PT Sans Narrow"/>
            </a:endParaRPr>
          </a:p>
          <a:p>
            <a:pPr indent="457200" lvl="0" marL="0" rtl="0" algn="l">
              <a:spcBef>
                <a:spcPts val="0"/>
              </a:spcBef>
              <a:spcAft>
                <a:spcPts val="0"/>
              </a:spcAft>
              <a:buNone/>
            </a:pPr>
            <a:r>
              <a:rPr lang="en" sz="2200">
                <a:solidFill>
                  <a:srgbClr val="000000"/>
                </a:solidFill>
                <a:latin typeface="PT Sans Narrow"/>
                <a:ea typeface="PT Sans Narrow"/>
                <a:cs typeface="PT Sans Narrow"/>
                <a:sym typeface="PT Sans Narrow"/>
              </a:rPr>
              <a:t>What makes a poem… a poem? </a:t>
            </a:r>
            <a:endParaRPr sz="2200">
              <a:solidFill>
                <a:srgbClr val="000000"/>
              </a:solidFill>
              <a:latin typeface="PT Sans Narrow"/>
              <a:ea typeface="PT Sans Narrow"/>
              <a:cs typeface="PT Sans Narrow"/>
              <a:sym typeface="PT Sans Narrow"/>
            </a:endParaRPr>
          </a:p>
          <a:p>
            <a:pPr indent="457200" lvl="0" marL="0" rtl="0" algn="l">
              <a:spcBef>
                <a:spcPts val="0"/>
              </a:spcBef>
              <a:spcAft>
                <a:spcPts val="0"/>
              </a:spcAft>
              <a:buNone/>
            </a:pPr>
            <a:r>
              <a:rPr lang="en" sz="2200">
                <a:solidFill>
                  <a:srgbClr val="000000"/>
                </a:solidFill>
                <a:latin typeface="PT Sans Narrow"/>
                <a:ea typeface="PT Sans Narrow"/>
                <a:cs typeface="PT Sans Narrow"/>
                <a:sym typeface="PT Sans Narrow"/>
              </a:rPr>
              <a:t>How does a poem differ from other forms of writing? </a:t>
            </a:r>
            <a:endParaRPr sz="2200">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lang="en" sz="2200">
                <a:solidFill>
                  <a:srgbClr val="000000"/>
                </a:solidFill>
                <a:latin typeface="PT Sans Narrow"/>
                <a:ea typeface="PT Sans Narrow"/>
                <a:cs typeface="PT Sans Narrow"/>
                <a:sym typeface="PT Sans Narrow"/>
              </a:rPr>
              <a:t>3. Video Viewing: Watch the TED-Ed video What Makes a Poem? </a:t>
            </a:r>
            <a:endParaRPr sz="2200">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lang="en" sz="2200">
                <a:solidFill>
                  <a:srgbClr val="000000"/>
                </a:solidFill>
                <a:latin typeface="PT Sans Narrow"/>
                <a:ea typeface="PT Sans Narrow"/>
                <a:cs typeface="PT Sans Narrow"/>
                <a:sym typeface="PT Sans Narrow"/>
              </a:rPr>
              <a:t>4. Quick Write: Ask students whether song lyrics, speeches, or tweets can be considered poetry. </a:t>
            </a:r>
            <a:endParaRPr sz="2200">
              <a:solidFill>
                <a:srgbClr val="000000"/>
              </a:solidFill>
              <a:latin typeface="PT Sans Narrow"/>
              <a:ea typeface="PT Sans Narrow"/>
              <a:cs typeface="PT Sans Narrow"/>
              <a:sym typeface="PT Sans Narrow"/>
            </a:endParaRPr>
          </a:p>
          <a:p>
            <a:pPr indent="0" lvl="0" marL="0" rtl="0" algn="l">
              <a:spcBef>
                <a:spcPts val="0"/>
              </a:spcBef>
              <a:spcAft>
                <a:spcPts val="0"/>
              </a:spcAft>
              <a:buNone/>
            </a:pPr>
            <a:r>
              <a:rPr lang="en" sz="2200">
                <a:solidFill>
                  <a:srgbClr val="000000"/>
                </a:solidFill>
                <a:latin typeface="PT Sans Narrow"/>
                <a:ea typeface="PT Sans Narrow"/>
                <a:cs typeface="PT Sans Narrow"/>
                <a:sym typeface="PT Sans Narrow"/>
              </a:rPr>
              <a:t>5. Exit Ticket: Share responses with peers. </a:t>
            </a:r>
            <a:endParaRPr sz="2200">
              <a:latin typeface="PT Sans Narrow"/>
              <a:ea typeface="PT Sans Narrow"/>
              <a:cs typeface="PT Sans Narrow"/>
              <a:sym typeface="PT Sans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Two: Poetic Devices and Annotation</a:t>
            </a:r>
            <a:endParaRPr/>
          </a:p>
        </p:txBody>
      </p:sp>
      <p:sp>
        <p:nvSpPr>
          <p:cNvPr id="86" name="Google Shape;86;p16"/>
          <p:cNvSpPr txBox="1"/>
          <p:nvPr/>
        </p:nvSpPr>
        <p:spPr>
          <a:xfrm>
            <a:off x="311600" y="1092325"/>
            <a:ext cx="4334100" cy="2707800"/>
          </a:xfrm>
          <a:prstGeom prst="rect">
            <a:avLst/>
          </a:prstGeom>
          <a:noFill/>
          <a:ln>
            <a:noFill/>
          </a:ln>
        </p:spPr>
        <p:txBody>
          <a:bodyPr anchorCtr="0" anchor="t" bIns="91425" lIns="91425" spcFirstLastPara="1" rIns="91425" wrap="square" tIns="91425">
            <a:spAutoFit/>
          </a:bodyPr>
          <a:lstStyle/>
          <a:p>
            <a:pPr indent="0" lvl="0" marL="0" marR="452742" rtl="0" algn="l">
              <a:lnSpc>
                <a:spcPct val="143692"/>
              </a:lnSpc>
              <a:spcBef>
                <a:spcPts val="1784"/>
              </a:spcBef>
              <a:spcAft>
                <a:spcPts val="0"/>
              </a:spcAft>
              <a:buNone/>
            </a:pPr>
            <a:r>
              <a:rPr b="1" lang="en" sz="900">
                <a:latin typeface="Poppins"/>
                <a:ea typeface="Poppins"/>
                <a:cs typeface="Poppins"/>
                <a:sym typeface="Poppins"/>
              </a:rPr>
              <a:t>Objective</a:t>
            </a:r>
            <a:r>
              <a:rPr lang="en" sz="900">
                <a:latin typeface="Poppins"/>
                <a:ea typeface="Poppins"/>
                <a:cs typeface="Poppins"/>
                <a:sym typeface="Poppins"/>
              </a:rPr>
              <a:t>: Students will review poetic devices and practice annotating poems to explore deeper meanings. </a:t>
            </a:r>
            <a:endParaRPr sz="900">
              <a:latin typeface="Poppins"/>
              <a:ea typeface="Poppins"/>
              <a:cs typeface="Poppins"/>
              <a:sym typeface="Poppins"/>
            </a:endParaRPr>
          </a:p>
          <a:p>
            <a:pPr indent="0" lvl="0" marL="5257" rtl="0" algn="l">
              <a:spcBef>
                <a:spcPts val="1309"/>
              </a:spcBef>
              <a:spcAft>
                <a:spcPts val="0"/>
              </a:spcAft>
              <a:buNone/>
            </a:pPr>
            <a:r>
              <a:rPr b="1" lang="en" sz="900">
                <a:latin typeface="Poppins"/>
                <a:ea typeface="Poppins"/>
                <a:cs typeface="Poppins"/>
                <a:sym typeface="Poppins"/>
              </a:rPr>
              <a:t>Materials</a:t>
            </a:r>
            <a:r>
              <a:rPr lang="en" sz="900">
                <a:latin typeface="Poppins"/>
                <a:ea typeface="Poppins"/>
                <a:cs typeface="Poppins"/>
                <a:sym typeface="Poppins"/>
              </a:rPr>
              <a:t>: </a:t>
            </a:r>
            <a:endParaRPr sz="900">
              <a:latin typeface="Poppins"/>
              <a:ea typeface="Poppins"/>
              <a:cs typeface="Poppins"/>
              <a:sym typeface="Poppins"/>
            </a:endParaRPr>
          </a:p>
          <a:p>
            <a:pPr indent="0" lvl="0" marL="236715" rtl="0" algn="l">
              <a:spcBef>
                <a:spcPts val="1702"/>
              </a:spcBef>
              <a:spcAft>
                <a:spcPts val="0"/>
              </a:spcAft>
              <a:buNone/>
            </a:pPr>
            <a:r>
              <a:rPr lang="en" sz="900"/>
              <a:t>● </a:t>
            </a:r>
            <a:r>
              <a:rPr lang="en" sz="900">
                <a:latin typeface="Poppins"/>
                <a:ea typeface="Poppins"/>
                <a:cs typeface="Poppins"/>
                <a:sym typeface="Poppins"/>
              </a:rPr>
              <a:t>Video: </a:t>
            </a:r>
            <a:r>
              <a:rPr i="1" lang="en" sz="900">
                <a:latin typeface="Poppins"/>
                <a:ea typeface="Poppins"/>
                <a:cs typeface="Poppins"/>
                <a:sym typeface="Poppins"/>
              </a:rPr>
              <a:t>Poetic Devices by Testament </a:t>
            </a:r>
            <a:endParaRPr i="1" sz="900">
              <a:latin typeface="Poppins"/>
              <a:ea typeface="Poppins"/>
              <a:cs typeface="Poppins"/>
              <a:sym typeface="Poppins"/>
            </a:endParaRPr>
          </a:p>
          <a:p>
            <a:pPr indent="0" lvl="0" marL="464172" rtl="0" algn="l">
              <a:spcBef>
                <a:spcPts val="502"/>
              </a:spcBef>
              <a:spcAft>
                <a:spcPts val="0"/>
              </a:spcAft>
              <a:buNone/>
            </a:pPr>
            <a:r>
              <a:rPr lang="en" sz="900">
                <a:solidFill>
                  <a:srgbClr val="2200CC"/>
                </a:solidFill>
                <a:latin typeface="Poppins"/>
                <a:ea typeface="Poppins"/>
                <a:cs typeface="Poppins"/>
                <a:sym typeface="Poppins"/>
              </a:rPr>
              <a:t>https://www.youtube.com/watch?v=FWwFBGOBAQI&amp;t=27s </a:t>
            </a:r>
            <a:endParaRPr sz="900">
              <a:solidFill>
                <a:srgbClr val="2200CC"/>
              </a:solidFill>
              <a:latin typeface="Poppins"/>
              <a:ea typeface="Poppins"/>
              <a:cs typeface="Poppins"/>
              <a:sym typeface="Poppins"/>
            </a:endParaRPr>
          </a:p>
          <a:p>
            <a:pPr indent="0" lvl="0" marL="236715" rtl="0" algn="l">
              <a:spcBef>
                <a:spcPts val="502"/>
              </a:spcBef>
              <a:spcAft>
                <a:spcPts val="0"/>
              </a:spcAft>
              <a:buNone/>
            </a:pPr>
            <a:r>
              <a:rPr lang="en" sz="900"/>
              <a:t>● </a:t>
            </a:r>
            <a:r>
              <a:rPr i="1" lang="en" sz="900">
                <a:latin typeface="Poppins"/>
                <a:ea typeface="Poppins"/>
                <a:cs typeface="Poppins"/>
                <a:sym typeface="Poppins"/>
              </a:rPr>
              <a:t>Carrying Our Words </a:t>
            </a:r>
            <a:r>
              <a:rPr lang="en" sz="900">
                <a:latin typeface="Poppins"/>
                <a:ea typeface="Poppins"/>
                <a:cs typeface="Poppins"/>
                <a:sym typeface="Poppins"/>
              </a:rPr>
              <a:t>poem by Ofelia Zepeda (printout)</a:t>
            </a:r>
            <a:endParaRPr sz="900">
              <a:latin typeface="Poppins"/>
              <a:ea typeface="Poppins"/>
              <a:cs typeface="Poppins"/>
              <a:sym typeface="Poppins"/>
            </a:endParaRPr>
          </a:p>
          <a:p>
            <a:pPr indent="0" lvl="0" marL="236715" rtl="0" algn="l">
              <a:spcBef>
                <a:spcPts val="0"/>
              </a:spcBef>
              <a:spcAft>
                <a:spcPts val="0"/>
              </a:spcAft>
              <a:buNone/>
            </a:pPr>
            <a:r>
              <a:rPr lang="en" sz="900"/>
              <a:t>● </a:t>
            </a:r>
            <a:r>
              <a:rPr lang="en" sz="900">
                <a:latin typeface="Poppins"/>
                <a:ea typeface="Poppins"/>
                <a:cs typeface="Poppins"/>
                <a:sym typeface="Poppins"/>
              </a:rPr>
              <a:t>Annotation Key and Worksheet (provided in slides) </a:t>
            </a:r>
            <a:endParaRPr sz="900">
              <a:latin typeface="Poppins"/>
              <a:ea typeface="Poppins"/>
              <a:cs typeface="Poppins"/>
              <a:sym typeface="Poppins"/>
            </a:endParaRPr>
          </a:p>
          <a:p>
            <a:pPr indent="0" lvl="0" marL="0" rtl="0" algn="l">
              <a:lnSpc>
                <a:spcPct val="115000"/>
              </a:lnSpc>
              <a:spcBef>
                <a:spcPts val="1400"/>
              </a:spcBef>
              <a:spcAft>
                <a:spcPts val="0"/>
              </a:spcAft>
              <a:buNone/>
            </a:pPr>
            <a:r>
              <a:t/>
            </a:r>
            <a:endParaRPr b="1" sz="2400">
              <a:latin typeface="PT Sans Narrow"/>
              <a:ea typeface="PT Sans Narrow"/>
              <a:cs typeface="PT Sans Narrow"/>
              <a:sym typeface="PT Sans Narrow"/>
            </a:endParaRPr>
          </a:p>
          <a:p>
            <a:pPr indent="0" lvl="0" marL="0" rtl="0" algn="l">
              <a:spcBef>
                <a:spcPts val="400"/>
              </a:spcBef>
              <a:spcAft>
                <a:spcPts val="0"/>
              </a:spcAft>
              <a:buNone/>
            </a:pPr>
            <a:r>
              <a:t/>
            </a:r>
            <a:endParaRPr sz="1700">
              <a:latin typeface="PT Sans Narrow"/>
              <a:ea typeface="PT Sans Narrow"/>
              <a:cs typeface="PT Sans Narrow"/>
              <a:sym typeface="PT Sans Narrow"/>
            </a:endParaRPr>
          </a:p>
        </p:txBody>
      </p:sp>
      <p:pic>
        <p:nvPicPr>
          <p:cNvPr id="87" name="Google Shape;87;p16" title="istockphoto-148414709-612x612.jpg"/>
          <p:cNvPicPr preferRelativeResize="0"/>
          <p:nvPr/>
        </p:nvPicPr>
        <p:blipFill>
          <a:blip r:embed="rId3">
            <a:alphaModFix/>
          </a:blip>
          <a:stretch>
            <a:fillRect/>
          </a:stretch>
        </p:blipFill>
        <p:spPr>
          <a:xfrm>
            <a:off x="4713525" y="1192100"/>
            <a:ext cx="4118775" cy="27593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Two: Agenda</a:t>
            </a:r>
            <a:endParaRPr/>
          </a:p>
        </p:txBody>
      </p:sp>
      <p:sp>
        <p:nvSpPr>
          <p:cNvPr id="93" name="Google Shape;93;p17"/>
          <p:cNvSpPr txBox="1"/>
          <p:nvPr>
            <p:ph idx="1" type="body"/>
          </p:nvPr>
        </p:nvSpPr>
        <p:spPr>
          <a:xfrm>
            <a:off x="311700" y="1152475"/>
            <a:ext cx="3828300" cy="3402000"/>
          </a:xfrm>
          <a:prstGeom prst="rect">
            <a:avLst/>
          </a:prstGeom>
        </p:spPr>
        <p:txBody>
          <a:bodyPr anchorCtr="0" anchor="t" bIns="91425" lIns="91425" spcFirstLastPara="1" rIns="91425" wrap="square" tIns="91425">
            <a:noAutofit/>
          </a:bodyPr>
          <a:lstStyle/>
          <a:p>
            <a:pPr indent="0" lvl="0" marL="0" rtl="0" algn="l">
              <a:lnSpc>
                <a:spcPct val="100000"/>
              </a:lnSpc>
              <a:spcBef>
                <a:spcPts val="1702"/>
              </a:spcBef>
              <a:spcAft>
                <a:spcPts val="0"/>
              </a:spcAft>
              <a:buNone/>
            </a:pPr>
            <a:r>
              <a:rPr lang="en" sz="900">
                <a:solidFill>
                  <a:srgbClr val="000000"/>
                </a:solidFill>
                <a:latin typeface="Arial"/>
                <a:ea typeface="Arial"/>
                <a:cs typeface="Arial"/>
                <a:sym typeface="Arial"/>
              </a:rPr>
              <a:t>1. </a:t>
            </a:r>
            <a:r>
              <a:rPr b="1" lang="en" sz="900">
                <a:solidFill>
                  <a:srgbClr val="000000"/>
                </a:solidFill>
                <a:latin typeface="Poppins"/>
                <a:ea typeface="Poppins"/>
                <a:cs typeface="Poppins"/>
                <a:sym typeface="Poppins"/>
              </a:rPr>
              <a:t>Warm-up</a:t>
            </a:r>
            <a:r>
              <a:rPr lang="en" sz="900">
                <a:solidFill>
                  <a:srgbClr val="000000"/>
                </a:solidFill>
                <a:latin typeface="Poppins"/>
                <a:ea typeface="Poppins"/>
                <a:cs typeface="Poppins"/>
                <a:sym typeface="Poppins"/>
              </a:rPr>
              <a:t>: Watch </a:t>
            </a:r>
            <a:r>
              <a:rPr i="1" lang="en" sz="900">
                <a:solidFill>
                  <a:srgbClr val="000000"/>
                </a:solidFill>
                <a:latin typeface="Poppins"/>
                <a:ea typeface="Poppins"/>
                <a:cs typeface="Poppins"/>
                <a:sym typeface="Poppins"/>
              </a:rPr>
              <a:t>Poetic Devices </a:t>
            </a:r>
            <a:r>
              <a:rPr lang="en" sz="900">
                <a:solidFill>
                  <a:srgbClr val="000000"/>
                </a:solidFill>
                <a:latin typeface="Poppins"/>
                <a:ea typeface="Poppins"/>
                <a:cs typeface="Poppins"/>
                <a:sym typeface="Poppins"/>
              </a:rPr>
              <a:t>by Testament. </a:t>
            </a:r>
            <a:endParaRPr sz="900">
              <a:solidFill>
                <a:srgbClr val="000000"/>
              </a:solidFill>
              <a:latin typeface="Poppins"/>
              <a:ea typeface="Poppins"/>
              <a:cs typeface="Poppins"/>
              <a:sym typeface="Poppins"/>
            </a:endParaRPr>
          </a:p>
          <a:p>
            <a:pPr indent="1828" lvl="0" marL="228257" marR="120967" rtl="0" algn="l">
              <a:lnSpc>
                <a:spcPct val="143692"/>
              </a:lnSpc>
              <a:spcBef>
                <a:spcPts val="502"/>
              </a:spcBef>
              <a:spcAft>
                <a:spcPts val="0"/>
              </a:spcAft>
              <a:buNone/>
            </a:pPr>
            <a:r>
              <a:rPr lang="en" sz="900">
                <a:solidFill>
                  <a:srgbClr val="000000"/>
                </a:solidFill>
                <a:latin typeface="Arial"/>
                <a:ea typeface="Arial"/>
                <a:cs typeface="Arial"/>
                <a:sym typeface="Arial"/>
              </a:rPr>
              <a:t>2. </a:t>
            </a:r>
            <a:r>
              <a:rPr b="1" lang="en" sz="900">
                <a:solidFill>
                  <a:srgbClr val="000000"/>
                </a:solidFill>
                <a:latin typeface="Poppins"/>
                <a:ea typeface="Poppins"/>
                <a:cs typeface="Poppins"/>
                <a:sym typeface="Poppins"/>
              </a:rPr>
              <a:t>Review</a:t>
            </a:r>
            <a:r>
              <a:rPr lang="en" sz="900">
                <a:solidFill>
                  <a:srgbClr val="000000"/>
                </a:solidFill>
                <a:latin typeface="Poppins"/>
                <a:ea typeface="Poppins"/>
                <a:cs typeface="Poppins"/>
                <a:sym typeface="Poppins"/>
              </a:rPr>
              <a:t>: Go over the Poetic Devices handout with examples from the poem. </a:t>
            </a:r>
            <a:r>
              <a:rPr lang="en" sz="900">
                <a:solidFill>
                  <a:srgbClr val="000000"/>
                </a:solidFill>
                <a:latin typeface="Arial"/>
                <a:ea typeface="Arial"/>
                <a:cs typeface="Arial"/>
                <a:sym typeface="Arial"/>
              </a:rPr>
              <a:t>3. </a:t>
            </a:r>
            <a:r>
              <a:rPr b="1" lang="en" sz="900">
                <a:solidFill>
                  <a:srgbClr val="000000"/>
                </a:solidFill>
                <a:latin typeface="Poppins"/>
                <a:ea typeface="Poppins"/>
                <a:cs typeface="Poppins"/>
                <a:sym typeface="Poppins"/>
              </a:rPr>
              <a:t>Class Annotation</a:t>
            </a:r>
            <a:r>
              <a:rPr lang="en" sz="900">
                <a:solidFill>
                  <a:srgbClr val="000000"/>
                </a:solidFill>
                <a:latin typeface="Poppins"/>
                <a:ea typeface="Poppins"/>
                <a:cs typeface="Poppins"/>
                <a:sym typeface="Poppins"/>
              </a:rPr>
              <a:t>: Work together as a class to annotate </a:t>
            </a:r>
            <a:r>
              <a:rPr i="1" lang="en" sz="900">
                <a:solidFill>
                  <a:srgbClr val="000000"/>
                </a:solidFill>
                <a:latin typeface="Poppins"/>
                <a:ea typeface="Poppins"/>
                <a:cs typeface="Poppins"/>
                <a:sym typeface="Poppins"/>
              </a:rPr>
              <a:t>Carrying Our Words </a:t>
            </a:r>
            <a:r>
              <a:rPr lang="en" sz="900">
                <a:solidFill>
                  <a:srgbClr val="000000"/>
                </a:solidFill>
                <a:latin typeface="Poppins"/>
                <a:ea typeface="Poppins"/>
                <a:cs typeface="Poppins"/>
                <a:sym typeface="Poppins"/>
              </a:rPr>
              <a:t>by Ofelia Zepeda. </a:t>
            </a:r>
            <a:r>
              <a:rPr lang="en" sz="900">
                <a:solidFill>
                  <a:srgbClr val="000000"/>
                </a:solidFill>
                <a:latin typeface="Arial"/>
                <a:ea typeface="Arial"/>
                <a:cs typeface="Arial"/>
                <a:sym typeface="Arial"/>
              </a:rPr>
              <a:t>4. </a:t>
            </a:r>
            <a:r>
              <a:rPr b="1" lang="en" sz="900">
                <a:solidFill>
                  <a:srgbClr val="000000"/>
                </a:solidFill>
                <a:latin typeface="Poppins"/>
                <a:ea typeface="Poppins"/>
                <a:cs typeface="Poppins"/>
                <a:sym typeface="Poppins"/>
              </a:rPr>
              <a:t>Group Activity</a:t>
            </a:r>
            <a:r>
              <a:rPr lang="en" sz="900">
                <a:solidFill>
                  <a:srgbClr val="000000"/>
                </a:solidFill>
                <a:latin typeface="Poppins"/>
                <a:ea typeface="Poppins"/>
                <a:cs typeface="Poppins"/>
                <a:sym typeface="Poppins"/>
              </a:rPr>
              <a:t>: Students annotate their selected poem from the list using the annotation key. </a:t>
            </a:r>
            <a:r>
              <a:rPr lang="en" sz="900">
                <a:solidFill>
                  <a:srgbClr val="000000"/>
                </a:solidFill>
                <a:latin typeface="Arial"/>
                <a:ea typeface="Arial"/>
                <a:cs typeface="Arial"/>
                <a:sym typeface="Arial"/>
              </a:rPr>
              <a:t>5. </a:t>
            </a:r>
            <a:r>
              <a:rPr b="1" lang="en" sz="900">
                <a:solidFill>
                  <a:srgbClr val="000000"/>
                </a:solidFill>
                <a:latin typeface="Poppins"/>
                <a:ea typeface="Poppins"/>
                <a:cs typeface="Poppins"/>
                <a:sym typeface="Poppins"/>
              </a:rPr>
              <a:t>Homework</a:t>
            </a:r>
            <a:r>
              <a:rPr lang="en" sz="900">
                <a:solidFill>
                  <a:srgbClr val="000000"/>
                </a:solidFill>
                <a:latin typeface="Poppins"/>
                <a:ea typeface="Poppins"/>
                <a:cs typeface="Poppins"/>
                <a:sym typeface="Poppins"/>
              </a:rPr>
              <a:t>: Complete the graphic organizer based on the annotated poem. </a:t>
            </a:r>
            <a:endParaRPr sz="900">
              <a:solidFill>
                <a:srgbClr val="000000"/>
              </a:solidFill>
              <a:latin typeface="Poppins"/>
              <a:ea typeface="Poppins"/>
              <a:cs typeface="Poppins"/>
              <a:sym typeface="Poppins"/>
            </a:endParaRPr>
          </a:p>
          <a:p>
            <a:pPr indent="0" lvl="0" marL="0" rtl="0" algn="l">
              <a:spcBef>
                <a:spcPts val="1200"/>
              </a:spcBef>
              <a:spcAft>
                <a:spcPts val="0"/>
              </a:spcAft>
              <a:buNone/>
            </a:pPr>
            <a:r>
              <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0"/>
              </a:spcAft>
              <a:buNone/>
            </a:pPr>
            <a:r>
              <a:t/>
            </a:r>
            <a:endParaRPr sz="1700">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sz="2900">
              <a:solidFill>
                <a:srgbClr val="000000"/>
              </a:solidFill>
              <a:latin typeface="PT Sans Narrow"/>
              <a:ea typeface="PT Sans Narrow"/>
              <a:cs typeface="PT Sans Narrow"/>
              <a:sym typeface="PT Sans Narrow"/>
            </a:endParaRPr>
          </a:p>
        </p:txBody>
      </p:sp>
      <p:pic>
        <p:nvPicPr>
          <p:cNvPr id="94" name="Google Shape;94;p17" title="youareon.jpg"/>
          <p:cNvPicPr preferRelativeResize="0"/>
          <p:nvPr/>
        </p:nvPicPr>
        <p:blipFill>
          <a:blip r:embed="rId3">
            <a:alphaModFix/>
          </a:blip>
          <a:stretch>
            <a:fillRect/>
          </a:stretch>
        </p:blipFill>
        <p:spPr>
          <a:xfrm>
            <a:off x="4292400" y="1304825"/>
            <a:ext cx="4699201" cy="31719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Implementing DEI Competency &amp; Relevancy</a:t>
            </a:r>
            <a:endParaRPr/>
          </a:p>
        </p:txBody>
      </p:sp>
      <p:sp>
        <p:nvSpPr>
          <p:cNvPr id="100" name="Google Shape;100;p18"/>
          <p:cNvSpPr txBox="1"/>
          <p:nvPr>
            <p:ph idx="1" type="body"/>
          </p:nvPr>
        </p:nvSpPr>
        <p:spPr>
          <a:xfrm>
            <a:off x="311700" y="1152475"/>
            <a:ext cx="4100100" cy="3286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n" sz="1600">
                <a:solidFill>
                  <a:srgbClr val="000000"/>
                </a:solidFill>
                <a:latin typeface="PT Sans Narrow"/>
                <a:ea typeface="PT Sans Narrow"/>
                <a:cs typeface="PT Sans Narrow"/>
                <a:sym typeface="PT Sans Narrow"/>
              </a:rPr>
              <a:t>Cultural Relevance:</a:t>
            </a:r>
            <a:r>
              <a:rPr lang="en" sz="1600">
                <a:solidFill>
                  <a:srgbClr val="000000"/>
                </a:solidFill>
                <a:latin typeface="PT Sans Narrow"/>
                <a:ea typeface="PT Sans Narrow"/>
                <a:cs typeface="PT Sans Narrow"/>
                <a:sym typeface="PT Sans Narrow"/>
              </a:rPr>
              <a:t> Showcase Indigenous musicians across diverse genres (jazz, hip hop, traditional, rock) to avoid monolithic portrayals.</a:t>
            </a:r>
            <a:endParaRPr sz="16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b="1" lang="en" sz="1600">
                <a:solidFill>
                  <a:srgbClr val="000000"/>
                </a:solidFill>
                <a:latin typeface="PT Sans Narrow"/>
                <a:ea typeface="PT Sans Narrow"/>
                <a:cs typeface="PT Sans Narrow"/>
                <a:sym typeface="PT Sans Narrow"/>
              </a:rPr>
              <a:t>Avoiding Harm:</a:t>
            </a:r>
            <a:r>
              <a:rPr lang="en" sz="1600">
                <a:solidFill>
                  <a:srgbClr val="000000"/>
                </a:solidFill>
                <a:latin typeface="PT Sans Narrow"/>
                <a:ea typeface="PT Sans Narrow"/>
                <a:cs typeface="PT Sans Narrow"/>
                <a:sym typeface="PT Sans Narrow"/>
              </a:rPr>
              <a:t> Guide students away from stereotypes or tokenism. Emphasize the importance of tribal affiliation and appropriate attributions.</a:t>
            </a:r>
            <a:br>
              <a:rPr lang="en" sz="1600">
                <a:solidFill>
                  <a:srgbClr val="000000"/>
                </a:solidFill>
                <a:latin typeface="PT Sans Narrow"/>
                <a:ea typeface="PT Sans Narrow"/>
                <a:cs typeface="PT Sans Narrow"/>
                <a:sym typeface="PT Sans Narrow"/>
              </a:rPr>
            </a:br>
            <a:r>
              <a:rPr b="1" lang="en" sz="1600">
                <a:solidFill>
                  <a:srgbClr val="000000"/>
                </a:solidFill>
                <a:latin typeface="PT Sans Narrow"/>
                <a:ea typeface="PT Sans Narrow"/>
                <a:cs typeface="PT Sans Narrow"/>
                <a:sym typeface="PT Sans Narrow"/>
              </a:rPr>
              <a:t>Representation Matters:</a:t>
            </a:r>
            <a:r>
              <a:rPr lang="en" sz="1600">
                <a:solidFill>
                  <a:srgbClr val="000000"/>
                </a:solidFill>
                <a:latin typeface="PT Sans Narrow"/>
                <a:ea typeface="PT Sans Narrow"/>
                <a:cs typeface="PT Sans Narrow"/>
                <a:sym typeface="PT Sans Narrow"/>
              </a:rPr>
              <a:t> Students will explore how Native musicians have historically been excluded from mainstream platforms and how digital media can elevate their voices.</a:t>
            </a:r>
            <a:br>
              <a:rPr lang="en" sz="1600">
                <a:solidFill>
                  <a:srgbClr val="000000"/>
                </a:solidFill>
                <a:latin typeface="PT Sans Narrow"/>
                <a:ea typeface="PT Sans Narrow"/>
                <a:cs typeface="PT Sans Narrow"/>
                <a:sym typeface="PT Sans Narrow"/>
              </a:rPr>
            </a:br>
            <a:r>
              <a:rPr lang="en" sz="1600">
                <a:solidFill>
                  <a:srgbClr val="000000"/>
                </a:solidFill>
                <a:latin typeface="PT Sans Narrow"/>
                <a:ea typeface="PT Sans Narrow"/>
                <a:cs typeface="PT Sans Narrow"/>
                <a:sym typeface="PT Sans Narrow"/>
              </a:rPr>
              <a:t>Encourage </a:t>
            </a:r>
            <a:r>
              <a:rPr b="1" lang="en" sz="1600">
                <a:solidFill>
                  <a:srgbClr val="000000"/>
                </a:solidFill>
                <a:latin typeface="PT Sans Narrow"/>
                <a:ea typeface="PT Sans Narrow"/>
                <a:cs typeface="PT Sans Narrow"/>
                <a:sym typeface="PT Sans Narrow"/>
              </a:rPr>
              <a:t>relational accountability</a:t>
            </a:r>
            <a:r>
              <a:rPr lang="en" sz="1600">
                <a:solidFill>
                  <a:srgbClr val="000000"/>
                </a:solidFill>
                <a:latin typeface="PT Sans Narrow"/>
                <a:ea typeface="PT Sans Narrow"/>
                <a:cs typeface="PT Sans Narrow"/>
                <a:sym typeface="PT Sans Narrow"/>
              </a:rPr>
              <a:t>—students should consider their audience, the communities they represent, and the musicians’ perspectives</a:t>
            </a:r>
            <a:endParaRPr sz="1600">
              <a:solidFill>
                <a:srgbClr val="000000"/>
              </a:solidFill>
              <a:latin typeface="PT Sans Narrow"/>
              <a:ea typeface="PT Sans Narrow"/>
              <a:cs typeface="PT Sans Narrow"/>
              <a:sym typeface="PT Sans Narrow"/>
            </a:endParaRPr>
          </a:p>
          <a:p>
            <a:pPr indent="0" lvl="0" marL="0" rtl="0" algn="l">
              <a:spcBef>
                <a:spcPts val="0"/>
              </a:spcBef>
              <a:spcAft>
                <a:spcPts val="1200"/>
              </a:spcAft>
              <a:buNone/>
            </a:pPr>
            <a:r>
              <a:t/>
            </a:r>
            <a:endParaRPr sz="1600">
              <a:solidFill>
                <a:srgbClr val="000000"/>
              </a:solidFill>
              <a:latin typeface="PT Sans Narrow"/>
              <a:ea typeface="PT Sans Narrow"/>
              <a:cs typeface="PT Sans Narrow"/>
              <a:sym typeface="PT Sans Narrow"/>
            </a:endParaRPr>
          </a:p>
        </p:txBody>
      </p:sp>
      <p:pic>
        <p:nvPicPr>
          <p:cNvPr id="101" name="Google Shape;101;p18" title="oregon-tribes-map_1060_2.jpg"/>
          <p:cNvPicPr preferRelativeResize="0"/>
          <p:nvPr/>
        </p:nvPicPr>
        <p:blipFill>
          <a:blip r:embed="rId3">
            <a:alphaModFix/>
          </a:blip>
          <a:stretch>
            <a:fillRect/>
          </a:stretch>
        </p:blipFill>
        <p:spPr>
          <a:xfrm>
            <a:off x="4411800" y="1335788"/>
            <a:ext cx="4427400" cy="29195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1: What is a Festival?</a:t>
            </a:r>
            <a:endParaRPr/>
          </a:p>
        </p:txBody>
      </p:sp>
      <p:sp>
        <p:nvSpPr>
          <p:cNvPr id="107" name="Google Shape;107;p19"/>
          <p:cNvSpPr txBox="1"/>
          <p:nvPr>
            <p:ph idx="1" type="body"/>
          </p:nvPr>
        </p:nvSpPr>
        <p:spPr>
          <a:xfrm>
            <a:off x="178150" y="1152425"/>
            <a:ext cx="4056600" cy="3386700"/>
          </a:xfrm>
          <a:prstGeom prst="rect">
            <a:avLst/>
          </a:prstGeom>
        </p:spPr>
        <p:txBody>
          <a:bodyPr anchorCtr="0" anchor="t" bIns="91425" lIns="91425" spcFirstLastPara="1" rIns="91425" wrap="square" tIns="91425">
            <a:normAutofit fontScale="85000" lnSpcReduction="10000"/>
          </a:bodyPr>
          <a:lstStyle/>
          <a:p>
            <a:pPr indent="0" lvl="0" marL="0" rtl="0" algn="l">
              <a:lnSpc>
                <a:spcPct val="100000"/>
              </a:lnSpc>
              <a:spcBef>
                <a:spcPts val="1200"/>
              </a:spcBef>
              <a:spcAft>
                <a:spcPts val="0"/>
              </a:spcAft>
              <a:buNone/>
            </a:pPr>
            <a:r>
              <a:t/>
            </a:r>
            <a:endParaRPr b="1" sz="2308">
              <a:solidFill>
                <a:srgbClr val="000000"/>
              </a:solidFill>
              <a:latin typeface="PT Sans Narrow"/>
              <a:ea typeface="PT Sans Narrow"/>
              <a:cs typeface="PT Sans Narrow"/>
              <a:sym typeface="PT Sans Narrow"/>
            </a:endParaRPr>
          </a:p>
          <a:p>
            <a:pPr indent="0" lvl="0" marL="0" rtl="0" algn="l">
              <a:lnSpc>
                <a:spcPct val="100000"/>
              </a:lnSpc>
              <a:spcBef>
                <a:spcPts val="1200"/>
              </a:spcBef>
              <a:spcAft>
                <a:spcPts val="0"/>
              </a:spcAft>
              <a:buNone/>
            </a:pPr>
            <a:r>
              <a:rPr lang="en" sz="2308">
                <a:solidFill>
                  <a:srgbClr val="000000"/>
                </a:solidFill>
                <a:latin typeface="PT Sans Narrow"/>
                <a:ea typeface="PT Sans Narrow"/>
                <a:cs typeface="PT Sans Narrow"/>
                <a:sym typeface="PT Sans Narrow"/>
              </a:rPr>
              <a:t>Have students define components of a music/film festival.</a:t>
            </a:r>
            <a:br>
              <a:rPr lang="en" sz="2308">
                <a:solidFill>
                  <a:srgbClr val="000000"/>
                </a:solidFill>
                <a:latin typeface="PT Sans Narrow"/>
                <a:ea typeface="PT Sans Narrow"/>
                <a:cs typeface="PT Sans Narrow"/>
                <a:sym typeface="PT Sans Narrow"/>
              </a:rPr>
            </a:br>
            <a:endParaRPr sz="2308">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308">
                <a:solidFill>
                  <a:srgbClr val="000000"/>
                </a:solidFill>
                <a:latin typeface="PT Sans Narrow"/>
                <a:ea typeface="PT Sans Narrow"/>
                <a:cs typeface="PT Sans Narrow"/>
                <a:sym typeface="PT Sans Narrow"/>
              </a:rPr>
              <a:t>Create “production teams” and assign roles.</a:t>
            </a:r>
            <a:br>
              <a:rPr lang="en" sz="2308">
                <a:solidFill>
                  <a:srgbClr val="000000"/>
                </a:solidFill>
                <a:latin typeface="PT Sans Narrow"/>
                <a:ea typeface="PT Sans Narrow"/>
                <a:cs typeface="PT Sans Narrow"/>
                <a:sym typeface="PT Sans Narrow"/>
              </a:rPr>
            </a:br>
            <a:endParaRPr sz="2308">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308">
                <a:solidFill>
                  <a:srgbClr val="000000"/>
                </a:solidFill>
                <a:latin typeface="PT Sans Narrow"/>
                <a:ea typeface="PT Sans Narrow"/>
                <a:cs typeface="PT Sans Narrow"/>
                <a:sym typeface="PT Sans Narrow"/>
              </a:rPr>
              <a:t>Develop team posters with duties and responsibilities.</a:t>
            </a:r>
            <a:br>
              <a:rPr lang="en" sz="1100">
                <a:solidFill>
                  <a:srgbClr val="000000"/>
                </a:solidFill>
                <a:latin typeface="Arial"/>
                <a:ea typeface="Arial"/>
                <a:cs typeface="Arial"/>
                <a:sym typeface="Arial"/>
              </a:rPr>
            </a:br>
            <a:endParaRPr sz="2821">
              <a:solidFill>
                <a:srgbClr val="000000"/>
              </a:solidFill>
              <a:latin typeface="PT Sans Narrow"/>
              <a:ea typeface="PT Sans Narrow"/>
              <a:cs typeface="PT Sans Narrow"/>
              <a:sym typeface="PT Sans Narrow"/>
            </a:endParaRPr>
          </a:p>
          <a:p>
            <a:pPr indent="0" lvl="0" marL="0" rtl="0" algn="l">
              <a:spcBef>
                <a:spcPts val="1200"/>
              </a:spcBef>
              <a:spcAft>
                <a:spcPts val="1200"/>
              </a:spcAft>
              <a:buNone/>
            </a:pPr>
            <a:r>
              <a:t/>
            </a:r>
            <a:endParaRPr/>
          </a:p>
        </p:txBody>
      </p:sp>
      <p:pic>
        <p:nvPicPr>
          <p:cNvPr id="108" name="Google Shape;108;p19" title="JPT-header.jpg"/>
          <p:cNvPicPr preferRelativeResize="0"/>
          <p:nvPr/>
        </p:nvPicPr>
        <p:blipFill>
          <a:blip r:embed="rId3">
            <a:alphaModFix/>
          </a:blip>
          <a:stretch>
            <a:fillRect/>
          </a:stretch>
        </p:blipFill>
        <p:spPr>
          <a:xfrm>
            <a:off x="4234800" y="1304825"/>
            <a:ext cx="4649149" cy="2324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2: Research and Planning</a:t>
            </a:r>
            <a:endParaRPr/>
          </a:p>
        </p:txBody>
      </p:sp>
      <p:sp>
        <p:nvSpPr>
          <p:cNvPr id="114" name="Google Shape;114;p20"/>
          <p:cNvSpPr txBox="1"/>
          <p:nvPr>
            <p:ph idx="1" type="body"/>
          </p:nvPr>
        </p:nvSpPr>
        <p:spPr>
          <a:xfrm>
            <a:off x="311700" y="1278975"/>
            <a:ext cx="4260300" cy="33027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en" sz="2100">
                <a:solidFill>
                  <a:srgbClr val="000000"/>
                </a:solidFill>
                <a:latin typeface="PT Sans Narrow"/>
                <a:ea typeface="PT Sans Narrow"/>
                <a:cs typeface="PT Sans Narrow"/>
                <a:sym typeface="PT Sans Narrow"/>
              </a:rPr>
              <a:t>Students explore the </a:t>
            </a:r>
            <a:r>
              <a:rPr b="1" lang="en" sz="2100">
                <a:solidFill>
                  <a:srgbClr val="000000"/>
                </a:solidFill>
                <a:latin typeface="PT Sans Narrow"/>
                <a:ea typeface="PT Sans Narrow"/>
                <a:cs typeface="PT Sans Narrow"/>
                <a:sym typeface="PT Sans Narrow"/>
              </a:rPr>
              <a:t>Speak/Sing Native Database</a:t>
            </a:r>
            <a:r>
              <a:rPr lang="en" sz="2100">
                <a:solidFill>
                  <a:srgbClr val="000000"/>
                </a:solidFill>
                <a:latin typeface="PT Sans Narrow"/>
                <a:ea typeface="PT Sans Narrow"/>
                <a:cs typeface="PT Sans Narrow"/>
                <a:sym typeface="PT Sans Narrow"/>
              </a:rPr>
              <a:t>.</a:t>
            </a:r>
            <a:br>
              <a:rPr lang="en" sz="2100">
                <a:solidFill>
                  <a:srgbClr val="000000"/>
                </a:solidFill>
                <a:latin typeface="PT Sans Narrow"/>
                <a:ea typeface="PT Sans Narrow"/>
                <a:cs typeface="PT Sans Narrow"/>
                <a:sym typeface="PT Sans Narrow"/>
              </a:rPr>
            </a:br>
            <a:endParaRPr sz="21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0"/>
              </a:spcAft>
              <a:buNone/>
            </a:pPr>
            <a:r>
              <a:rPr lang="en" sz="2100">
                <a:solidFill>
                  <a:srgbClr val="000000"/>
                </a:solidFill>
                <a:latin typeface="PT Sans Narrow"/>
                <a:ea typeface="PT Sans Narrow"/>
                <a:cs typeface="PT Sans Narrow"/>
                <a:sym typeface="PT Sans Narrow"/>
              </a:rPr>
              <a:t>Choose a </a:t>
            </a:r>
            <a:r>
              <a:rPr b="1" lang="en" sz="2100">
                <a:solidFill>
                  <a:srgbClr val="000000"/>
                </a:solidFill>
                <a:latin typeface="PT Sans Narrow"/>
                <a:ea typeface="PT Sans Narrow"/>
                <a:cs typeface="PT Sans Narrow"/>
                <a:sym typeface="PT Sans Narrow"/>
              </a:rPr>
              <a:t>theme</a:t>
            </a:r>
            <a:r>
              <a:rPr lang="en" sz="2100">
                <a:solidFill>
                  <a:srgbClr val="000000"/>
                </a:solidFill>
                <a:latin typeface="PT Sans Narrow"/>
                <a:ea typeface="PT Sans Narrow"/>
                <a:cs typeface="PT Sans Narrow"/>
                <a:sym typeface="PT Sans Narrow"/>
              </a:rPr>
              <a:t> (genre, issue, cultural lens).</a:t>
            </a:r>
            <a:br>
              <a:rPr lang="en" sz="2100">
                <a:solidFill>
                  <a:srgbClr val="000000"/>
                </a:solidFill>
                <a:latin typeface="PT Sans Narrow"/>
                <a:ea typeface="PT Sans Narrow"/>
                <a:cs typeface="PT Sans Narrow"/>
                <a:sym typeface="PT Sans Narrow"/>
              </a:rPr>
            </a:br>
            <a:endParaRPr sz="21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1200"/>
              </a:spcAft>
              <a:buNone/>
            </a:pPr>
            <a:r>
              <a:rPr lang="en" sz="2100">
                <a:solidFill>
                  <a:srgbClr val="000000"/>
                </a:solidFill>
                <a:latin typeface="PT Sans Narrow"/>
                <a:ea typeface="PT Sans Narrow"/>
                <a:cs typeface="PT Sans Narrow"/>
                <a:sym typeface="PT Sans Narrow"/>
              </a:rPr>
              <a:t>Draft festival outline: goals, audience, style, responsibilities.</a:t>
            </a:r>
            <a:endParaRPr sz="2100">
              <a:solidFill>
                <a:srgbClr val="000000"/>
              </a:solidFill>
              <a:latin typeface="PT Sans Narrow"/>
              <a:ea typeface="PT Sans Narrow"/>
              <a:cs typeface="PT Sans Narrow"/>
              <a:sym typeface="PT Sans Narrow"/>
            </a:endParaRPr>
          </a:p>
        </p:txBody>
      </p:sp>
      <p:pic>
        <p:nvPicPr>
          <p:cNvPr id="115" name="Google Shape;115;p20" title="ulali-rumble.jpg"/>
          <p:cNvPicPr preferRelativeResize="0"/>
          <p:nvPr/>
        </p:nvPicPr>
        <p:blipFill>
          <a:blip r:embed="rId3">
            <a:alphaModFix/>
          </a:blip>
          <a:stretch>
            <a:fillRect/>
          </a:stretch>
        </p:blipFill>
        <p:spPr>
          <a:xfrm>
            <a:off x="4596129" y="1219798"/>
            <a:ext cx="4236173" cy="2824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3: Storyboarding</a:t>
            </a:r>
            <a:endParaRPr/>
          </a:p>
        </p:txBody>
      </p:sp>
      <p:sp>
        <p:nvSpPr>
          <p:cNvPr id="121" name="Google Shape;121;p21"/>
          <p:cNvSpPr txBox="1"/>
          <p:nvPr>
            <p:ph idx="1" type="body"/>
          </p:nvPr>
        </p:nvSpPr>
        <p:spPr>
          <a:xfrm>
            <a:off x="311700" y="1152475"/>
            <a:ext cx="4260300" cy="35949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2500">
                <a:solidFill>
                  <a:srgbClr val="000000"/>
                </a:solidFill>
                <a:latin typeface="PT Sans Narrow"/>
                <a:ea typeface="PT Sans Narrow"/>
                <a:cs typeface="PT Sans Narrow"/>
                <a:sym typeface="PT Sans Narrow"/>
              </a:rPr>
              <a:t>Create a visual plan showing order of performances, MC segments, transitions, and closing.</a:t>
            </a:r>
            <a:br>
              <a:rPr lang="en" sz="2500">
                <a:solidFill>
                  <a:srgbClr val="000000"/>
                </a:solidFill>
                <a:latin typeface="PT Sans Narrow"/>
                <a:ea typeface="PT Sans Narrow"/>
                <a:cs typeface="PT Sans Narrow"/>
                <a:sym typeface="PT Sans Narrow"/>
              </a:rPr>
            </a:br>
            <a:endParaRPr sz="2500">
              <a:solidFill>
                <a:srgbClr val="000000"/>
              </a:solidFill>
              <a:latin typeface="PT Sans Narrow"/>
              <a:ea typeface="PT Sans Narrow"/>
              <a:cs typeface="PT Sans Narrow"/>
              <a:sym typeface="PT Sans Narrow"/>
            </a:endParaRPr>
          </a:p>
          <a:p>
            <a:pPr indent="0" lvl="0" marL="0" rtl="0" algn="l">
              <a:lnSpc>
                <a:spcPct val="100000"/>
              </a:lnSpc>
              <a:spcBef>
                <a:spcPts val="0"/>
              </a:spcBef>
              <a:spcAft>
                <a:spcPts val="1200"/>
              </a:spcAft>
              <a:buNone/>
            </a:pPr>
            <a:r>
              <a:rPr lang="en" sz="2500">
                <a:solidFill>
                  <a:srgbClr val="000000"/>
                </a:solidFill>
                <a:latin typeface="PT Sans Narrow"/>
                <a:ea typeface="PT Sans Narrow"/>
                <a:cs typeface="PT Sans Narrow"/>
                <a:sym typeface="PT Sans Narrow"/>
              </a:rPr>
              <a:t>Identify where and how narration will appear.</a:t>
            </a:r>
            <a:br>
              <a:rPr lang="en" sz="2500">
                <a:solidFill>
                  <a:srgbClr val="000000"/>
                </a:solidFill>
                <a:latin typeface="PT Sans Narrow"/>
                <a:ea typeface="PT Sans Narrow"/>
                <a:cs typeface="PT Sans Narrow"/>
                <a:sym typeface="PT Sans Narrow"/>
              </a:rPr>
            </a:br>
            <a:endParaRPr sz="5510">
              <a:solidFill>
                <a:srgbClr val="000000"/>
              </a:solidFill>
              <a:latin typeface="PT Sans Narrow"/>
              <a:ea typeface="PT Sans Narrow"/>
              <a:cs typeface="PT Sans Narrow"/>
              <a:sym typeface="PT Sans Narrow"/>
            </a:endParaRPr>
          </a:p>
        </p:txBody>
      </p:sp>
      <p:pic>
        <p:nvPicPr>
          <p:cNvPr descr="Creative visual of business people in corporate staff meeting (Provided by Getty Images)" id="122" name="Google Shape;122;p21"/>
          <p:cNvPicPr preferRelativeResize="0"/>
          <p:nvPr/>
        </p:nvPicPr>
        <p:blipFill>
          <a:blip r:embed="rId3">
            <a:alphaModFix/>
          </a:blip>
          <a:stretch>
            <a:fillRect/>
          </a:stretch>
        </p:blipFill>
        <p:spPr>
          <a:xfrm>
            <a:off x="4724400" y="1304825"/>
            <a:ext cx="4267203" cy="2400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